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58" r:id="rId3"/>
    <p:sldId id="259" r:id="rId4"/>
    <p:sldId id="260" r:id="rId5"/>
    <p:sldId id="263" r:id="rId6"/>
    <p:sldId id="261" r:id="rId7"/>
    <p:sldId id="265" r:id="rId8"/>
    <p:sldId id="262" r:id="rId9"/>
    <p:sldId id="264" r:id="rId10"/>
    <p:sldId id="267" r:id="rId11"/>
    <p:sldId id="268" r:id="rId12"/>
    <p:sldId id="266" r:id="rId13"/>
    <p:sldId id="270" r:id="rId14"/>
    <p:sldId id="271" r:id="rId15"/>
    <p:sldId id="272" r:id="rId16"/>
    <p:sldId id="269" r:id="rId17"/>
    <p:sldId id="274" r:id="rId18"/>
    <p:sldId id="275" r:id="rId19"/>
    <p:sldId id="273" r:id="rId20"/>
    <p:sldId id="277" r:id="rId21"/>
    <p:sldId id="279" r:id="rId22"/>
    <p:sldId id="280" r:id="rId23"/>
    <p:sldId id="276" r:id="rId24"/>
    <p:sldId id="27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7" autoAdjust="0"/>
    <p:restoredTop sz="68780" autoAdjust="0"/>
  </p:normalViewPr>
  <p:slideViewPr>
    <p:cSldViewPr snapToGrid="0">
      <p:cViewPr varScale="1">
        <p:scale>
          <a:sx n="91" d="100"/>
          <a:sy n="91" d="100"/>
        </p:scale>
        <p:origin x="78"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0BF8A0-0696-4F4D-AAB0-E7268F695095}" type="datetimeFigureOut">
              <a:rPr lang="en-US" smtClean="0"/>
              <a:t>7/5/2025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D8CC39-DE28-41DC-8653-C36D9E80A153}" type="slidenum">
              <a:rPr lang="en-US" smtClean="0"/>
              <a:t>‹#›</a:t>
            </a:fld>
            <a:endParaRPr lang="en-US"/>
          </a:p>
        </p:txBody>
      </p:sp>
    </p:spTree>
    <p:extLst>
      <p:ext uri="{BB962C8B-B14F-4D97-AF65-F5344CB8AC3E}">
        <p14:creationId xmlns:p14="http://schemas.microsoft.com/office/powerpoint/2010/main" val="3088213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gotquestions.org/Tekoa-in-the-Bible.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bibleref.com/Amos/7/Amos-7-14.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iblegateway.com/passage/?search=Matthew%204%3A1-10&amp;version=NIV;NLT#fen-NIV-23216c"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biblegateway.com/passage/?search=Matthew%204%3A1-10&amp;version=NIV;NLT#fen-NIV-23220e" TargetMode="External"/><Relationship Id="rId4" Type="http://schemas.openxmlformats.org/officeDocument/2006/relationships/hyperlink" Target="https://www.biblegateway.com/passage/?search=Matthew%204%3A1-10&amp;version=NIV;NLT#fen-NIV-23217d"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Mark%2012:10" TargetMode="External"/><Relationship Id="rId7" Type="http://schemas.openxmlformats.org/officeDocument/2006/relationships/hyperlink" Target="https://www.biblegateway.com/passage/?search=Psalm%20118%3A23&amp;version=NIV"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biblegateway.com/passage/?search=Ps%20118:23" TargetMode="External"/><Relationship Id="rId5" Type="http://schemas.openxmlformats.org/officeDocument/2006/relationships/hyperlink" Target="https://www.biblegateway.com/passage/?search=Ps%20118:22" TargetMode="External"/><Relationship Id="rId4" Type="http://schemas.openxmlformats.org/officeDocument/2006/relationships/hyperlink" Target="https://www.biblegateway.com/passage/?search=Mark%2012:11"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means that the chief mode with which God chose to reveal himself is by a process of verbal communication called inspiration.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does not mean inspiration in the same sense that a poet or a musician is inspired to compose, but that whatever was written by the Bible authors, was spoken to them and through them by God.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2 Timothy 3:16-17; Exodus 34:27-28.</a:t>
            </a:r>
          </a:p>
          <a:p>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5</a:t>
            </a:fld>
            <a:endParaRPr lang="en-US"/>
          </a:p>
        </p:txBody>
      </p:sp>
    </p:spTree>
    <p:extLst>
      <p:ext uri="{BB962C8B-B14F-4D97-AF65-F5344CB8AC3E}">
        <p14:creationId xmlns:p14="http://schemas.microsoft.com/office/powerpoint/2010/main" val="3874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23</a:t>
            </a:fld>
            <a:endParaRPr lang="en-US"/>
          </a:p>
        </p:txBody>
      </p:sp>
    </p:spTree>
    <p:extLst>
      <p:ext uri="{BB962C8B-B14F-4D97-AF65-F5344CB8AC3E}">
        <p14:creationId xmlns:p14="http://schemas.microsoft.com/office/powerpoint/2010/main" val="4257819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sz="1200" b="0" i="0" kern="1200" dirty="0">
                <a:solidFill>
                  <a:schemeClr val="tx1"/>
                </a:solidFill>
                <a:effectLst/>
                <a:latin typeface="+mn-lt"/>
                <a:ea typeface="+mn-ea"/>
                <a:cs typeface="+mn-cs"/>
              </a:rPr>
              <a:t>Amos was a shepherd and farmer from the Judean village of </a:t>
            </a:r>
            <a:r>
              <a:rPr lang="en-US" sz="1200" b="0" i="0" kern="1200" dirty="0">
                <a:solidFill>
                  <a:schemeClr val="tx1"/>
                </a:solidFill>
                <a:effectLst/>
                <a:latin typeface="+mn-lt"/>
                <a:ea typeface="+mn-ea"/>
                <a:cs typeface="+mn-cs"/>
                <a:hlinkClick r:id="rId3"/>
              </a:rPr>
              <a:t>Tekoa</a:t>
            </a:r>
            <a:r>
              <a:rPr lang="en-US" sz="1200" b="0" i="0" kern="1200" dirty="0">
                <a:solidFill>
                  <a:schemeClr val="tx1"/>
                </a:solidFill>
                <a:effectLst/>
                <a:latin typeface="+mn-lt"/>
                <a:ea typeface="+mn-ea"/>
                <a:cs typeface="+mn-cs"/>
              </a:rPr>
              <a:t>  who had a vision and became a prophet for the Lord.</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his own testimony he was “neither a prophet nor the son of a prophet” when the Lord called him into service (</a:t>
            </a:r>
            <a:r>
              <a:rPr lang="en-US" sz="1200" b="0" i="0" kern="1200" dirty="0">
                <a:solidFill>
                  <a:schemeClr val="tx1"/>
                </a:solidFill>
                <a:effectLst/>
                <a:latin typeface="+mn-lt"/>
                <a:ea typeface="+mn-ea"/>
                <a:cs typeface="+mn-cs"/>
                <a:hlinkClick r:id="rId4"/>
              </a:rPr>
              <a:t>Amos 7:14</a:t>
            </a:r>
            <a:r>
              <a:rPr lang="en-US" sz="1200" b="0" i="0" kern="1200" dirty="0">
                <a:solidFill>
                  <a:schemeClr val="tx1"/>
                </a:solidFill>
                <a:effectLst/>
                <a:latin typeface="+mn-lt"/>
                <a:ea typeface="+mn-ea"/>
                <a:cs typeface="+mn-cs"/>
              </a:rPr>
              <a:t>). That is, he had not been trained as a prophet, nor was he seeking the office. The Lord simply decided to use him.</a:t>
            </a:r>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7</a:t>
            </a:fld>
            <a:endParaRPr lang="en-US"/>
          </a:p>
        </p:txBody>
      </p:sp>
    </p:spTree>
    <p:extLst>
      <p:ext uri="{BB962C8B-B14F-4D97-AF65-F5344CB8AC3E}">
        <p14:creationId xmlns:p14="http://schemas.microsoft.com/office/powerpoint/2010/main" val="250650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8</a:t>
            </a:fld>
            <a:endParaRPr lang="en-US"/>
          </a:p>
        </p:txBody>
      </p:sp>
    </p:spTree>
    <p:extLst>
      <p:ext uri="{BB962C8B-B14F-4D97-AF65-F5344CB8AC3E}">
        <p14:creationId xmlns:p14="http://schemas.microsoft.com/office/powerpoint/2010/main" val="3964272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Mathew 4:4   - temptation to turn the stone into bread</a:t>
            </a:r>
          </a:p>
          <a:p>
            <a:r>
              <a:rPr lang="en-US" sz="1200" b="1" i="0" kern="1200" baseline="30000" dirty="0">
                <a:solidFill>
                  <a:schemeClr val="tx1"/>
                </a:solidFill>
                <a:effectLst/>
                <a:latin typeface="+mn-lt"/>
                <a:ea typeface="+mn-ea"/>
                <a:cs typeface="+mn-cs"/>
              </a:rPr>
              <a:t>4 </a:t>
            </a:r>
            <a:r>
              <a:rPr lang="en-US" sz="1200" b="0" i="0" kern="1200" dirty="0">
                <a:solidFill>
                  <a:schemeClr val="tx1"/>
                </a:solidFill>
                <a:effectLst/>
                <a:latin typeface="+mn-lt"/>
                <a:ea typeface="+mn-ea"/>
                <a:cs typeface="+mn-cs"/>
              </a:rPr>
              <a:t>Jesus answered, “It is written: ‘Man shall not live on bread alone, but on every word that comes from the mouth of God.’</a:t>
            </a:r>
            <a:endParaRPr lang="en-US" sz="1200" b="0" i="0" kern="1200" baseline="30000" dirty="0">
              <a:solidFill>
                <a:schemeClr val="tx1"/>
              </a:solidFill>
              <a:effectLst/>
              <a:latin typeface="+mn-lt"/>
              <a:ea typeface="+mn-ea"/>
              <a:cs typeface="+mn-cs"/>
            </a:endParaRPr>
          </a:p>
          <a:p>
            <a:endParaRPr lang="en-US" sz="1200" b="0" i="0" kern="1200" baseline="300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Deut. 8:3</a:t>
            </a:r>
          </a:p>
          <a:p>
            <a:r>
              <a:rPr lang="en-US" sz="1200" b="1" i="0" kern="1200" baseline="30000" dirty="0">
                <a:solidFill>
                  <a:schemeClr val="tx1"/>
                </a:solidFill>
                <a:effectLst/>
                <a:latin typeface="+mn-lt"/>
                <a:ea typeface="+mn-ea"/>
                <a:cs typeface="+mn-cs"/>
              </a:rPr>
              <a:t>3 </a:t>
            </a:r>
            <a:r>
              <a:rPr lang="en-US" sz="1200" b="0" i="0" kern="1200" dirty="0">
                <a:solidFill>
                  <a:schemeClr val="tx1"/>
                </a:solidFill>
                <a:effectLst/>
                <a:latin typeface="+mn-lt"/>
                <a:ea typeface="+mn-ea"/>
                <a:cs typeface="+mn-cs"/>
              </a:rPr>
              <a:t>He humbled you, causing you to hunger and then feeding you with manna, which neither you nor your ancestors had known,</a:t>
            </a:r>
          </a:p>
          <a:p>
            <a:r>
              <a:rPr lang="en-US" sz="1200" b="0" i="0" kern="1200" dirty="0">
                <a:solidFill>
                  <a:schemeClr val="tx1"/>
                </a:solidFill>
                <a:effectLst/>
                <a:latin typeface="+mn-lt"/>
                <a:ea typeface="+mn-ea"/>
                <a:cs typeface="+mn-cs"/>
              </a:rPr>
              <a:t> to teach you that </a:t>
            </a:r>
            <a:r>
              <a:rPr lang="en-US" sz="1200" b="1" i="0" kern="1200" dirty="0">
                <a:solidFill>
                  <a:srgbClr val="C00000"/>
                </a:solidFill>
                <a:effectLst/>
                <a:latin typeface="+mn-lt"/>
                <a:ea typeface="+mn-ea"/>
                <a:cs typeface="+mn-cs"/>
              </a:rPr>
              <a:t>man does not live on bread alone but on every word that comes from the mouth of the </a:t>
            </a:r>
            <a:r>
              <a:rPr lang="en-US" sz="1200" b="1" i="0" kern="1200" cap="small" dirty="0">
                <a:solidFill>
                  <a:srgbClr val="C00000"/>
                </a:solidFill>
                <a:effectLst/>
                <a:latin typeface="+mn-lt"/>
                <a:ea typeface="+mn-ea"/>
                <a:cs typeface="+mn-cs"/>
              </a:rPr>
              <a:t>Lord</a:t>
            </a:r>
            <a:r>
              <a:rPr lang="en-US" sz="1200" b="1" i="0" kern="1200" dirty="0">
                <a:solidFill>
                  <a:srgbClr val="C00000"/>
                </a:solidFill>
                <a:effectLst/>
                <a:latin typeface="+mn-lt"/>
                <a:ea typeface="+mn-ea"/>
                <a:cs typeface="+mn-cs"/>
              </a:rPr>
              <a:t>.</a:t>
            </a:r>
          </a:p>
          <a:p>
            <a:endParaRPr lang="en-US" sz="1200" b="1" i="0" kern="1200" dirty="0">
              <a:solidFill>
                <a:srgbClr val="C00000"/>
              </a:solidFill>
              <a:effectLst/>
              <a:latin typeface="+mn-lt"/>
              <a:ea typeface="+mn-ea"/>
              <a:cs typeface="+mn-cs"/>
            </a:endParaRPr>
          </a:p>
          <a:p>
            <a:endParaRPr lang="en-US" b="1" dirty="0">
              <a:solidFill>
                <a:srgbClr val="C00000"/>
              </a:solidFill>
            </a:endParaRPr>
          </a:p>
          <a:p>
            <a:r>
              <a:rPr lang="en-US" b="1" dirty="0">
                <a:solidFill>
                  <a:srgbClr val="C00000"/>
                </a:solidFill>
              </a:rPr>
              <a:t>Psalm 91:11-12</a:t>
            </a:r>
          </a:p>
          <a:p>
            <a:r>
              <a:rPr lang="en-US" sz="1200" b="0" i="0" kern="1200" dirty="0">
                <a:solidFill>
                  <a:schemeClr val="tx1"/>
                </a:solidFill>
                <a:effectLst/>
                <a:latin typeface="+mn-lt"/>
                <a:ea typeface="+mn-ea"/>
                <a:cs typeface="+mn-cs"/>
              </a:rPr>
              <a:t>For he will command his angels concerning you</a:t>
            </a:r>
            <a:br>
              <a:rPr lang="en-US" dirty="0"/>
            </a:br>
            <a:r>
              <a:rPr lang="en-US" sz="1200" b="0" i="0" kern="1200" dirty="0">
                <a:solidFill>
                  <a:schemeClr val="tx1"/>
                </a:solidFill>
                <a:effectLst/>
                <a:latin typeface="+mn-lt"/>
                <a:ea typeface="+mn-ea"/>
                <a:cs typeface="+mn-cs"/>
              </a:rPr>
              <a:t>    to guard you in all your ways;</a:t>
            </a:r>
            <a:br>
              <a:rPr lang="en-US" dirty="0"/>
            </a:br>
            <a:r>
              <a:rPr lang="en-US" sz="1200" b="1" i="0" kern="1200" baseline="30000" dirty="0">
                <a:solidFill>
                  <a:schemeClr val="tx1"/>
                </a:solidFill>
                <a:effectLst/>
                <a:latin typeface="+mn-lt"/>
                <a:ea typeface="+mn-ea"/>
                <a:cs typeface="+mn-cs"/>
              </a:rPr>
              <a:t>12 </a:t>
            </a:r>
            <a:r>
              <a:rPr lang="en-US" sz="1200" b="0" i="0" kern="1200" dirty="0">
                <a:solidFill>
                  <a:schemeClr val="tx1"/>
                </a:solidFill>
                <a:effectLst/>
                <a:latin typeface="+mn-lt"/>
                <a:ea typeface="+mn-ea"/>
                <a:cs typeface="+mn-cs"/>
              </a:rPr>
              <a:t>they will lift you up in their hands,</a:t>
            </a:r>
            <a:br>
              <a:rPr lang="en-US" dirty="0"/>
            </a:br>
            <a:r>
              <a:rPr lang="en-US" sz="1200" b="0" i="0" kern="1200" dirty="0">
                <a:solidFill>
                  <a:schemeClr val="tx1"/>
                </a:solidFill>
                <a:effectLst/>
                <a:latin typeface="+mn-lt"/>
                <a:ea typeface="+mn-ea"/>
                <a:cs typeface="+mn-cs"/>
              </a:rPr>
              <a:t>    so that you will not strike your foot against a stone.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Matthew 4:5-7  throw yourself </a:t>
            </a:r>
          </a:p>
          <a:p>
            <a:r>
              <a:rPr lang="en-US" sz="1200" b="1" i="0" kern="1200" baseline="30000" dirty="0">
                <a:solidFill>
                  <a:schemeClr val="tx1"/>
                </a:solidFill>
                <a:effectLst/>
                <a:latin typeface="+mn-lt"/>
                <a:ea typeface="+mn-ea"/>
                <a:cs typeface="+mn-cs"/>
              </a:rPr>
              <a:t>5 </a:t>
            </a:r>
            <a:r>
              <a:rPr lang="en-US" sz="1200" b="0" i="0" kern="1200" dirty="0">
                <a:solidFill>
                  <a:schemeClr val="tx1"/>
                </a:solidFill>
                <a:effectLst/>
                <a:latin typeface="+mn-lt"/>
                <a:ea typeface="+mn-ea"/>
                <a:cs typeface="+mn-cs"/>
              </a:rPr>
              <a:t>Then the devil took him to the holy city and had him stand on the highest point of the temple. </a:t>
            </a:r>
            <a:r>
              <a:rPr lang="en-US" sz="1200" b="1" i="0" kern="1200" baseline="30000" dirty="0">
                <a:solidFill>
                  <a:schemeClr val="tx1"/>
                </a:solidFill>
                <a:effectLst/>
                <a:latin typeface="+mn-lt"/>
                <a:ea typeface="+mn-ea"/>
                <a:cs typeface="+mn-cs"/>
              </a:rPr>
              <a:t>6 </a:t>
            </a:r>
            <a:r>
              <a:rPr lang="en-US" sz="1200" b="0" i="0" kern="1200" dirty="0">
                <a:solidFill>
                  <a:schemeClr val="tx1"/>
                </a:solidFill>
                <a:effectLst/>
                <a:latin typeface="+mn-lt"/>
                <a:ea typeface="+mn-ea"/>
                <a:cs typeface="+mn-cs"/>
              </a:rPr>
              <a:t>“If you are the Son of God,” he said, “throw yourself down. For it is written:</a:t>
            </a:r>
          </a:p>
          <a:p>
            <a:r>
              <a:rPr lang="en-US" sz="1200" b="0" i="0" kern="1200" dirty="0">
                <a:solidFill>
                  <a:schemeClr val="tx1"/>
                </a:solidFill>
                <a:effectLst/>
                <a:latin typeface="+mn-lt"/>
                <a:ea typeface="+mn-ea"/>
                <a:cs typeface="+mn-cs"/>
              </a:rPr>
              <a:t>“‘He will command his angels concerning you,</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and they will lift you up in their hands,</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    so that you will not strike your foot against a stone.’</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3" tooltip="See footnote c"/>
              </a:rPr>
              <a:t>c</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r>
              <a:rPr lang="en-US" sz="1200" b="1" i="0" kern="1200" baseline="30000" dirty="0">
                <a:solidFill>
                  <a:schemeClr val="tx1"/>
                </a:solidFill>
                <a:effectLst/>
                <a:latin typeface="+mn-lt"/>
                <a:ea typeface="+mn-ea"/>
                <a:cs typeface="+mn-cs"/>
              </a:rPr>
              <a:t>7 </a:t>
            </a:r>
            <a:r>
              <a:rPr lang="en-US" sz="1200" b="0" i="0" kern="1200" dirty="0">
                <a:solidFill>
                  <a:schemeClr val="tx1"/>
                </a:solidFill>
                <a:effectLst/>
                <a:latin typeface="+mn-lt"/>
                <a:ea typeface="+mn-ea"/>
                <a:cs typeface="+mn-cs"/>
              </a:rPr>
              <a:t>Jesus answered him, “It is also written: ‘Do not put the Lord your God to the test.’</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4" tooltip="See footnote d"/>
              </a:rPr>
              <a:t>d</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Deut. 6:16</a:t>
            </a:r>
          </a:p>
          <a:p>
            <a:r>
              <a:rPr lang="en-US" sz="1200" b="1" i="0" kern="1200" baseline="30000" dirty="0">
                <a:solidFill>
                  <a:schemeClr val="tx1"/>
                </a:solidFill>
                <a:effectLst/>
                <a:latin typeface="+mn-lt"/>
                <a:ea typeface="+mn-ea"/>
                <a:cs typeface="+mn-cs"/>
              </a:rPr>
              <a:t>16 </a:t>
            </a:r>
            <a:r>
              <a:rPr lang="en-US" sz="1200" b="0" i="0" kern="1200" dirty="0">
                <a:solidFill>
                  <a:schemeClr val="tx1"/>
                </a:solidFill>
                <a:effectLst/>
                <a:latin typeface="+mn-lt"/>
                <a:ea typeface="+mn-ea"/>
                <a:cs typeface="+mn-cs"/>
              </a:rPr>
              <a:t>Do not put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your God to the test as you did at Massah</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pPr marL="228600" indent="-228600">
              <a:buAutoNum type="arabicPeriod" startAt="3"/>
            </a:pPr>
            <a:r>
              <a:rPr lang="en-US" sz="1200" b="0" i="0" kern="1200" dirty="0">
                <a:solidFill>
                  <a:schemeClr val="tx1"/>
                </a:solidFill>
                <a:effectLst/>
                <a:latin typeface="+mn-lt"/>
                <a:ea typeface="+mn-ea"/>
                <a:cs typeface="+mn-cs"/>
              </a:rPr>
              <a:t>Temptation – the devil showed the Lord all the kingdoms of the world – bow down and worship me</a:t>
            </a:r>
          </a:p>
          <a:p>
            <a:pPr marL="228600" indent="-228600">
              <a:buAutoNum type="arabicPeriod" startAt="3"/>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Mathew 4:8-10  </a:t>
            </a:r>
          </a:p>
          <a:p>
            <a:r>
              <a:rPr lang="en-US" sz="1200" b="1" i="0" kern="1200" baseline="30000" dirty="0">
                <a:solidFill>
                  <a:schemeClr val="tx1"/>
                </a:solidFill>
                <a:effectLst/>
                <a:latin typeface="+mn-lt"/>
                <a:ea typeface="+mn-ea"/>
                <a:cs typeface="+mn-cs"/>
              </a:rPr>
              <a:t>8 </a:t>
            </a:r>
            <a:r>
              <a:rPr lang="en-US" sz="1200" b="0" i="0" kern="1200" dirty="0">
                <a:solidFill>
                  <a:schemeClr val="tx1"/>
                </a:solidFill>
                <a:effectLst/>
                <a:latin typeface="+mn-lt"/>
                <a:ea typeface="+mn-ea"/>
                <a:cs typeface="+mn-cs"/>
              </a:rPr>
              <a:t>Again, the devil took him to a very high mountain and showed him all the kingdoms of the world and their splendor. </a:t>
            </a:r>
            <a:r>
              <a:rPr lang="en-US" sz="1200" b="1" i="0" kern="1200" baseline="30000" dirty="0">
                <a:solidFill>
                  <a:schemeClr val="tx1"/>
                </a:solidFill>
                <a:effectLst/>
                <a:latin typeface="+mn-lt"/>
                <a:ea typeface="+mn-ea"/>
                <a:cs typeface="+mn-cs"/>
              </a:rPr>
              <a:t>9 </a:t>
            </a:r>
            <a:r>
              <a:rPr lang="en-US" sz="1200" b="0" i="0" kern="1200" dirty="0">
                <a:solidFill>
                  <a:schemeClr val="tx1"/>
                </a:solidFill>
                <a:effectLst/>
                <a:latin typeface="+mn-lt"/>
                <a:ea typeface="+mn-ea"/>
                <a:cs typeface="+mn-cs"/>
              </a:rPr>
              <a:t>“All this I will give you,” he said, “if you will bow down and worship me.”</a:t>
            </a:r>
          </a:p>
          <a:p>
            <a:r>
              <a:rPr lang="en-US" sz="1200" b="1" i="0" kern="1200" baseline="30000" dirty="0">
                <a:solidFill>
                  <a:schemeClr val="tx1"/>
                </a:solidFill>
                <a:effectLst/>
                <a:latin typeface="+mn-lt"/>
                <a:ea typeface="+mn-ea"/>
                <a:cs typeface="+mn-cs"/>
              </a:rPr>
              <a:t>10 </a:t>
            </a:r>
            <a:r>
              <a:rPr lang="en-US" sz="1200" b="0" i="0" kern="1200" dirty="0">
                <a:solidFill>
                  <a:schemeClr val="tx1"/>
                </a:solidFill>
                <a:effectLst/>
                <a:latin typeface="+mn-lt"/>
                <a:ea typeface="+mn-ea"/>
                <a:cs typeface="+mn-cs"/>
              </a:rPr>
              <a:t>Jesus said to him, “Away from me, Satan! For it is written: ‘Worship the Lord your God, and serve him only.’</a:t>
            </a:r>
            <a:r>
              <a:rPr lang="en-US" sz="1200" b="0" i="0" kern="1200" baseline="30000" dirty="0">
                <a:solidFill>
                  <a:schemeClr val="tx1"/>
                </a:solidFill>
                <a:effectLst/>
                <a:latin typeface="+mn-lt"/>
                <a:ea typeface="+mn-ea"/>
                <a:cs typeface="+mn-cs"/>
              </a:rPr>
              <a:t>[</a:t>
            </a:r>
            <a:r>
              <a:rPr lang="en-US" sz="1200" b="0" i="0" kern="1200" baseline="30000" dirty="0">
                <a:solidFill>
                  <a:schemeClr val="tx1"/>
                </a:solidFill>
                <a:effectLst/>
                <a:latin typeface="+mn-lt"/>
                <a:ea typeface="+mn-ea"/>
                <a:cs typeface="+mn-cs"/>
                <a:hlinkClick r:id="rId5" tooltip="See footnote e"/>
              </a:rPr>
              <a:t>e</a:t>
            </a:r>
            <a:r>
              <a:rPr lang="en-US" sz="1200" b="0" i="0" kern="1200" baseline="300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a:t>
            </a:r>
          </a:p>
          <a:p>
            <a:pPr marL="228600" indent="-228600">
              <a:buAutoNum type="arabicPeriod" startAt="3"/>
            </a:pPr>
            <a:endParaRPr lang="en-US" b="1" dirty="0">
              <a:solidFill>
                <a:srgbClr val="C00000"/>
              </a:solidFill>
            </a:endParaRPr>
          </a:p>
          <a:p>
            <a:pPr marL="228600" indent="-228600">
              <a:buAutoNum type="arabicPeriod" startAt="3"/>
            </a:pPr>
            <a:endParaRPr lang="en-US" b="1" dirty="0">
              <a:solidFill>
                <a:srgbClr val="C00000"/>
              </a:solidFill>
            </a:endParaRPr>
          </a:p>
          <a:p>
            <a:pPr marL="228600" indent="-228600">
              <a:buAutoNum type="arabicPeriod" startAt="3"/>
            </a:pPr>
            <a:endParaRPr lang="en-US" b="1" dirty="0">
              <a:solidFill>
                <a:srgbClr val="C00000"/>
              </a:solidFill>
            </a:endParaRPr>
          </a:p>
        </p:txBody>
      </p:sp>
      <p:sp>
        <p:nvSpPr>
          <p:cNvPr id="4" name="Slide Number Placeholder 3"/>
          <p:cNvSpPr>
            <a:spLocks noGrp="1"/>
          </p:cNvSpPr>
          <p:nvPr>
            <p:ph type="sldNum" sz="quarter" idx="5"/>
          </p:nvPr>
        </p:nvSpPr>
        <p:spPr/>
        <p:txBody>
          <a:bodyPr/>
          <a:lstStyle/>
          <a:p>
            <a:fld id="{29D8CC39-DE28-41DC-8653-C36D9E80A153}" type="slidenum">
              <a:rPr lang="en-US" smtClean="0"/>
              <a:t>16</a:t>
            </a:fld>
            <a:endParaRPr lang="en-US"/>
          </a:p>
        </p:txBody>
      </p:sp>
    </p:spTree>
    <p:extLst>
      <p:ext uri="{BB962C8B-B14F-4D97-AF65-F5344CB8AC3E}">
        <p14:creationId xmlns:p14="http://schemas.microsoft.com/office/powerpoint/2010/main" val="36772267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26EA55-65C6-AA47-9A76-85E3E84105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7512E7C-121E-7B47-1242-7F20E85C3B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67C665B-4620-76CC-EFDA-DBDBB0D9A3B6}"/>
              </a:ext>
            </a:extLst>
          </p:cNvPr>
          <p:cNvSpPr>
            <a:spLocks noGrp="1"/>
          </p:cNvSpPr>
          <p:nvPr>
            <p:ph type="body" idx="1"/>
          </p:nvPr>
        </p:nvSpPr>
        <p:spPr/>
        <p:txBody>
          <a:bodyPr/>
          <a:lstStyle/>
          <a:p>
            <a:r>
              <a:rPr lang="en-US" sz="1200" b="1" i="0" kern="1200" dirty="0">
                <a:solidFill>
                  <a:schemeClr val="tx1"/>
                </a:solidFill>
                <a:effectLst/>
                <a:latin typeface="+mn-lt"/>
                <a:ea typeface="+mn-ea"/>
                <a:cs typeface="+mn-cs"/>
                <a:hlinkClick r:id="rId3"/>
              </a:rPr>
              <a:t>12:10</a:t>
            </a:r>
            <a:r>
              <a:rPr lang="en-US" sz="1200" b="1"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hlinkClick r:id="rId4"/>
              </a:rPr>
              <a:t>11</a:t>
            </a:r>
            <a:r>
              <a:rPr lang="en-US" sz="1200" b="0" i="0" kern="1200" dirty="0">
                <a:solidFill>
                  <a:schemeClr val="tx1"/>
                </a:solidFill>
                <a:effectLst/>
                <a:latin typeface="+mn-lt"/>
                <a:ea typeface="+mn-ea"/>
                <a:cs typeface="+mn-cs"/>
              </a:rPr>
              <a:t> All this was in fulfillment of the OT Scriptures. In </a:t>
            </a:r>
            <a:r>
              <a:rPr lang="en-US" sz="1200" b="0" i="0" kern="1200" dirty="0">
                <a:solidFill>
                  <a:schemeClr val="tx1"/>
                </a:solidFill>
                <a:effectLst/>
                <a:latin typeface="+mn-lt"/>
                <a:ea typeface="+mn-ea"/>
                <a:cs typeface="+mn-cs"/>
                <a:hlinkClick r:id="rId5"/>
              </a:rPr>
              <a:t>Psalm 118:22</a:t>
            </a:r>
            <a:r>
              <a:rPr lang="en-US" sz="1200" b="0"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hlinkClick r:id="rId6"/>
              </a:rPr>
              <a:t>23</a:t>
            </a:r>
            <a:endParaRPr lang="en-US" sz="1200" b="0" i="0"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hlinkClick r:id="rId7"/>
              </a:rPr>
              <a:t>Psalm 118:23 NIV</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Psalm 118:22-23</a:t>
            </a:r>
          </a:p>
          <a:p>
            <a:r>
              <a:rPr lang="en-US" sz="1200" b="1" i="0" kern="1200" baseline="30000" dirty="0">
                <a:solidFill>
                  <a:schemeClr val="tx1"/>
                </a:solidFill>
                <a:effectLst/>
                <a:latin typeface="+mn-lt"/>
                <a:ea typeface="+mn-ea"/>
                <a:cs typeface="+mn-cs"/>
              </a:rPr>
              <a:t>22 </a:t>
            </a:r>
            <a:r>
              <a:rPr lang="en-US" sz="1200" b="0" i="0" kern="1200" dirty="0">
                <a:solidFill>
                  <a:schemeClr val="tx1"/>
                </a:solidFill>
                <a:effectLst/>
                <a:latin typeface="+mn-lt"/>
                <a:ea typeface="+mn-ea"/>
                <a:cs typeface="+mn-cs"/>
              </a:rPr>
              <a:t>The stone the builders rejected</a:t>
            </a:r>
            <a:br>
              <a:rPr lang="en-US" dirty="0"/>
            </a:br>
            <a:r>
              <a:rPr lang="en-US" sz="1200" b="0" i="0" kern="1200" dirty="0">
                <a:solidFill>
                  <a:schemeClr val="tx1"/>
                </a:solidFill>
                <a:effectLst/>
                <a:latin typeface="+mn-lt"/>
                <a:ea typeface="+mn-ea"/>
                <a:cs typeface="+mn-cs"/>
              </a:rPr>
              <a:t>    has become the cornerstone;</a:t>
            </a:r>
            <a:br>
              <a:rPr lang="en-US" dirty="0"/>
            </a:br>
            <a:r>
              <a:rPr lang="en-US" sz="1200" b="1" i="0" kern="1200" baseline="30000" dirty="0">
                <a:solidFill>
                  <a:schemeClr val="tx1"/>
                </a:solidFill>
                <a:effectLst/>
                <a:latin typeface="+mn-lt"/>
                <a:ea typeface="+mn-ea"/>
                <a:cs typeface="+mn-cs"/>
              </a:rPr>
              <a:t>23 </a:t>
            </a:r>
            <a:r>
              <a:rPr lang="en-US" sz="1200" b="0" i="0" kern="1200" dirty="0">
                <a:solidFill>
                  <a:schemeClr val="tx1"/>
                </a:solidFill>
                <a:effectLst/>
                <a:latin typeface="+mn-lt"/>
                <a:ea typeface="+mn-ea"/>
                <a:cs typeface="+mn-cs"/>
              </a:rPr>
              <a:t>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has done this,</a:t>
            </a:r>
            <a:br>
              <a:rPr lang="en-US" dirty="0"/>
            </a:br>
            <a:r>
              <a:rPr lang="en-US" sz="1200" b="0" i="0" kern="1200" dirty="0">
                <a:solidFill>
                  <a:schemeClr val="tx1"/>
                </a:solidFill>
                <a:effectLst/>
                <a:latin typeface="+mn-lt"/>
                <a:ea typeface="+mn-ea"/>
                <a:cs typeface="+mn-cs"/>
              </a:rPr>
              <a:t>    and it is marvelous in our eyes.</a:t>
            </a:r>
            <a:endParaRPr lang="en-US" sz="1200" b="0" i="0" u="none" strike="noStrike"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it was prophesied that the Messiah would be </a:t>
            </a:r>
            <a:r>
              <a:rPr lang="en-US" sz="1200" b="1" i="0" kern="1200" dirty="0">
                <a:solidFill>
                  <a:schemeClr val="tx1"/>
                </a:solidFill>
                <a:effectLst/>
                <a:latin typeface="+mn-lt"/>
                <a:ea typeface="+mn-ea"/>
                <a:cs typeface="+mn-cs"/>
              </a:rPr>
              <a:t>rejected</a:t>
            </a:r>
            <a:r>
              <a:rPr lang="en-US" sz="1200" b="0" i="0" kern="1200" dirty="0">
                <a:solidFill>
                  <a:schemeClr val="tx1"/>
                </a:solidFill>
                <a:effectLst/>
                <a:latin typeface="+mn-lt"/>
                <a:ea typeface="+mn-ea"/>
                <a:cs typeface="+mn-cs"/>
              </a:rPr>
              <a:t> by the Jewish leaders in their building plans. They would have no place for this </a:t>
            </a:r>
            <a:r>
              <a:rPr lang="en-US" sz="1200" b="1" i="0" kern="1200" dirty="0">
                <a:solidFill>
                  <a:schemeClr val="tx1"/>
                </a:solidFill>
                <a:effectLst/>
                <a:latin typeface="+mn-lt"/>
                <a:ea typeface="+mn-ea"/>
                <a:cs typeface="+mn-cs"/>
              </a:rPr>
              <a:t>Stone</a:t>
            </a:r>
            <a:r>
              <a:rPr lang="en-US" sz="1200" b="0" i="0" kern="1200" dirty="0">
                <a:solidFill>
                  <a:schemeClr val="tx1"/>
                </a:solidFill>
                <a:effectLst/>
                <a:latin typeface="+mn-lt"/>
                <a:ea typeface="+mn-ea"/>
                <a:cs typeface="+mn-cs"/>
              </a:rPr>
              <a:t>. But following His death, He would be raised from the dead and given the place of preeminence by God. He would be made </a:t>
            </a:r>
            <a:r>
              <a:rPr lang="en-US" sz="1200" b="1" i="0" kern="1200" dirty="0">
                <a:solidFill>
                  <a:schemeClr val="tx1"/>
                </a:solidFill>
                <a:effectLst/>
                <a:latin typeface="+mn-lt"/>
                <a:ea typeface="+mn-ea"/>
                <a:cs typeface="+mn-cs"/>
              </a:rPr>
              <a:t>the chief cornerstone</a:t>
            </a:r>
            <a:r>
              <a:rPr lang="en-US" sz="1200" b="0" i="0" kern="1200" dirty="0">
                <a:solidFill>
                  <a:schemeClr val="tx1"/>
                </a:solidFill>
                <a:effectLst/>
                <a:latin typeface="+mn-lt"/>
                <a:ea typeface="+mn-ea"/>
                <a:cs typeface="+mn-cs"/>
              </a:rPr>
              <a:t> in God’s building.</a:t>
            </a:r>
            <a:endParaRPr lang="en-US" b="1" dirty="0">
              <a:solidFill>
                <a:srgbClr val="C00000"/>
              </a:solidFill>
            </a:endParaRPr>
          </a:p>
        </p:txBody>
      </p:sp>
      <p:sp>
        <p:nvSpPr>
          <p:cNvPr id="4" name="Slide Number Placeholder 3">
            <a:extLst>
              <a:ext uri="{FF2B5EF4-FFF2-40B4-BE49-F238E27FC236}">
                <a16:creationId xmlns:a16="http://schemas.microsoft.com/office/drawing/2014/main" id="{E8F934F4-A525-44DD-2B76-6A1263D6BD47}"/>
              </a:ext>
            </a:extLst>
          </p:cNvPr>
          <p:cNvSpPr>
            <a:spLocks noGrp="1"/>
          </p:cNvSpPr>
          <p:nvPr>
            <p:ph type="sldNum" sz="quarter" idx="5"/>
          </p:nvPr>
        </p:nvSpPr>
        <p:spPr/>
        <p:txBody>
          <a:bodyPr/>
          <a:lstStyle/>
          <a:p>
            <a:fld id="{29D8CC39-DE28-41DC-8653-C36D9E80A153}" type="slidenum">
              <a:rPr lang="en-US" smtClean="0"/>
              <a:t>17</a:t>
            </a:fld>
            <a:endParaRPr lang="en-US"/>
          </a:p>
        </p:txBody>
      </p:sp>
    </p:spTree>
    <p:extLst>
      <p:ext uri="{BB962C8B-B14F-4D97-AF65-F5344CB8AC3E}">
        <p14:creationId xmlns:p14="http://schemas.microsoft.com/office/powerpoint/2010/main" val="204640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DF4FD-42DD-4E10-3A05-DC03670F4B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BBF25-A012-EC3B-6C24-FD6CD8DBC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FA11DB-6B7F-D98F-89DA-5AD01B9DF1A0}"/>
              </a:ext>
            </a:extLst>
          </p:cNvPr>
          <p:cNvSpPr>
            <a:spLocks noGrp="1"/>
          </p:cNvSpPr>
          <p:nvPr>
            <p:ph type="body" idx="1"/>
          </p:nvPr>
        </p:nvSpPr>
        <p:spPr/>
        <p:txBody>
          <a:bodyPr/>
          <a:lstStyle/>
          <a:p>
            <a:pPr marL="0" indent="0">
              <a:buNone/>
            </a:pPr>
            <a:endParaRPr lang="en-US" b="1" dirty="0">
              <a:solidFill>
                <a:srgbClr val="C00000"/>
              </a:solidFill>
            </a:endParaRPr>
          </a:p>
          <a:p>
            <a:pPr marL="0" indent="0">
              <a:buNone/>
            </a:pPr>
            <a:endParaRPr lang="en-US" b="1" dirty="0">
              <a:solidFill>
                <a:srgbClr val="C00000"/>
              </a:solidFill>
            </a:endParaRPr>
          </a:p>
          <a:p>
            <a:pPr marL="0" indent="0">
              <a:buNone/>
            </a:pPr>
            <a:r>
              <a:rPr lang="en-US" sz="1200" b="0" i="0" kern="1200" dirty="0">
                <a:solidFill>
                  <a:schemeClr val="tx1"/>
                </a:solidFill>
                <a:effectLst/>
                <a:latin typeface="+mn-lt"/>
                <a:ea typeface="+mn-ea"/>
                <a:cs typeface="+mn-cs"/>
              </a:rPr>
              <a:t>Deut. 6:5 </a:t>
            </a:r>
            <a:r>
              <a:rPr lang="en-US" sz="1200" b="1" i="0" kern="1200" baseline="300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Love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 your God with all your heart and with all your soul and with all your strength.</a:t>
            </a:r>
          </a:p>
          <a:p>
            <a:pPr marL="0" indent="0">
              <a:buNone/>
            </a:pPr>
            <a:endParaRPr lang="en-US" sz="1200" b="0" i="0" kern="1200" dirty="0">
              <a:solidFill>
                <a:schemeClr val="tx1"/>
              </a:solidFill>
              <a:effectLst/>
              <a:latin typeface="+mn-lt"/>
              <a:ea typeface="+mn-ea"/>
              <a:cs typeface="+mn-cs"/>
            </a:endParaRPr>
          </a:p>
          <a:p>
            <a:pPr marL="0" indent="0">
              <a:buNone/>
            </a:pPr>
            <a:endParaRPr lang="en-US" sz="1200" b="0" i="0" kern="1200" dirty="0">
              <a:solidFill>
                <a:schemeClr val="tx1"/>
              </a:solidFill>
              <a:effectLst/>
              <a:latin typeface="+mn-lt"/>
              <a:ea typeface="+mn-ea"/>
              <a:cs typeface="+mn-cs"/>
            </a:endParaRPr>
          </a:p>
          <a:p>
            <a:pPr marL="0" indent="0">
              <a:buNone/>
            </a:pPr>
            <a:r>
              <a:rPr lang="en-US" sz="1200" b="0" i="0" kern="1200" dirty="0">
                <a:solidFill>
                  <a:schemeClr val="tx1"/>
                </a:solidFill>
                <a:effectLst/>
                <a:latin typeface="+mn-lt"/>
                <a:ea typeface="+mn-ea"/>
                <a:cs typeface="+mn-cs"/>
              </a:rPr>
              <a:t> Lev. 19:18  “‘Do not seek revenge or bear a grudge against anyone among your people, but love your neighbor as yourself. I am the </a:t>
            </a:r>
            <a:r>
              <a:rPr lang="en-US" sz="1200" b="0" i="0" kern="1200" cap="small" dirty="0">
                <a:solidFill>
                  <a:schemeClr val="tx1"/>
                </a:solidFill>
                <a:effectLst/>
                <a:latin typeface="+mn-lt"/>
                <a:ea typeface="+mn-ea"/>
                <a:cs typeface="+mn-cs"/>
              </a:rPr>
              <a:t>Lord</a:t>
            </a:r>
            <a:r>
              <a:rPr lang="en-US" sz="1200" b="0" i="0" kern="1200" dirty="0">
                <a:solidFill>
                  <a:schemeClr val="tx1"/>
                </a:solidFill>
                <a:effectLst/>
                <a:latin typeface="+mn-lt"/>
                <a:ea typeface="+mn-ea"/>
                <a:cs typeface="+mn-cs"/>
              </a:rPr>
              <a:t>.</a:t>
            </a:r>
            <a:endParaRPr lang="en-US" b="1" dirty="0">
              <a:solidFill>
                <a:srgbClr val="C00000"/>
              </a:solidFill>
            </a:endParaRPr>
          </a:p>
        </p:txBody>
      </p:sp>
      <p:sp>
        <p:nvSpPr>
          <p:cNvPr id="4" name="Slide Number Placeholder 3">
            <a:extLst>
              <a:ext uri="{FF2B5EF4-FFF2-40B4-BE49-F238E27FC236}">
                <a16:creationId xmlns:a16="http://schemas.microsoft.com/office/drawing/2014/main" id="{174580B8-D6E3-BD60-9109-EE8D9D25D9EF}"/>
              </a:ext>
            </a:extLst>
          </p:cNvPr>
          <p:cNvSpPr>
            <a:spLocks noGrp="1"/>
          </p:cNvSpPr>
          <p:nvPr>
            <p:ph type="sldNum" sz="quarter" idx="5"/>
          </p:nvPr>
        </p:nvSpPr>
        <p:spPr/>
        <p:txBody>
          <a:bodyPr/>
          <a:lstStyle/>
          <a:p>
            <a:fld id="{29D8CC39-DE28-41DC-8653-C36D9E80A153}" type="slidenum">
              <a:rPr lang="en-US" smtClean="0"/>
              <a:t>18</a:t>
            </a:fld>
            <a:endParaRPr lang="en-US"/>
          </a:p>
        </p:txBody>
      </p:sp>
    </p:spTree>
    <p:extLst>
      <p:ext uri="{BB962C8B-B14F-4D97-AF65-F5344CB8AC3E}">
        <p14:creationId xmlns:p14="http://schemas.microsoft.com/office/powerpoint/2010/main" val="2301792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19</a:t>
            </a:fld>
            <a:endParaRPr lang="en-US"/>
          </a:p>
        </p:txBody>
      </p:sp>
    </p:spTree>
    <p:extLst>
      <p:ext uri="{BB962C8B-B14F-4D97-AF65-F5344CB8AC3E}">
        <p14:creationId xmlns:p14="http://schemas.microsoft.com/office/powerpoint/2010/main" val="63393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44449-2E11-1C76-7C43-0CD983BB6A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98D66C-3093-8707-5456-7190CE2A65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310391-0599-D3AD-C318-32DDF7BC119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8DFA8-DBBC-44C9-1CE4-34947C5FB5AD}"/>
              </a:ext>
            </a:extLst>
          </p:cNvPr>
          <p:cNvSpPr>
            <a:spLocks noGrp="1"/>
          </p:cNvSpPr>
          <p:nvPr>
            <p:ph type="sldNum" sz="quarter" idx="5"/>
          </p:nvPr>
        </p:nvSpPr>
        <p:spPr/>
        <p:txBody>
          <a:bodyPr/>
          <a:lstStyle/>
          <a:p>
            <a:fld id="{29D8CC39-DE28-41DC-8653-C36D9E80A153}" type="slidenum">
              <a:rPr lang="en-US" smtClean="0"/>
              <a:t>20</a:t>
            </a:fld>
            <a:endParaRPr lang="en-US"/>
          </a:p>
        </p:txBody>
      </p:sp>
    </p:spTree>
    <p:extLst>
      <p:ext uri="{BB962C8B-B14F-4D97-AF65-F5344CB8AC3E}">
        <p14:creationId xmlns:p14="http://schemas.microsoft.com/office/powerpoint/2010/main" val="2425333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The names of two men were put forward as possessing the necessary qualifications, </a:t>
            </a:r>
            <a:r>
              <a:rPr lang="en-US" sz="1200" b="1" i="0" kern="1200" dirty="0">
                <a:solidFill>
                  <a:schemeClr val="tx1"/>
                </a:solidFill>
                <a:effectLst/>
                <a:latin typeface="+mn-lt"/>
                <a:ea typeface="+mn-ea"/>
                <a:cs typeface="+mn-cs"/>
              </a:rPr>
              <a:t>Joseph … surnamed Justus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Matthias</a:t>
            </a:r>
            <a:r>
              <a:rPr lang="en-US" sz="1200" b="0" i="0" kern="1200" dirty="0">
                <a:solidFill>
                  <a:schemeClr val="tx1"/>
                </a:solidFill>
                <a:effectLst/>
                <a:latin typeface="+mn-lt"/>
                <a:ea typeface="+mn-ea"/>
                <a:cs typeface="+mn-cs"/>
              </a:rPr>
              <a:t>. </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But which one was to be chosen? The apostles committed the matter to the Lord, asking for a revelation of His choice. Then </a:t>
            </a:r>
            <a:r>
              <a:rPr lang="en-US" sz="1200" b="1" i="0" kern="1200" dirty="0">
                <a:solidFill>
                  <a:schemeClr val="tx1"/>
                </a:solidFill>
                <a:effectLst/>
                <a:latin typeface="+mn-lt"/>
                <a:ea typeface="+mn-ea"/>
                <a:cs typeface="+mn-cs"/>
              </a:rPr>
              <a:t>they cast lots,</a:t>
            </a:r>
            <a:r>
              <a:rPr lang="en-US" sz="1200" b="0" i="0" kern="1200" dirty="0">
                <a:solidFill>
                  <a:schemeClr val="tx1"/>
                </a:solidFill>
                <a:effectLst/>
                <a:latin typeface="+mn-lt"/>
                <a:ea typeface="+mn-ea"/>
                <a:cs typeface="+mn-cs"/>
              </a:rPr>
              <a:t> and </a:t>
            </a:r>
            <a:r>
              <a:rPr lang="en-US" sz="1200" b="1" i="0" kern="1200" dirty="0">
                <a:solidFill>
                  <a:schemeClr val="tx1"/>
                </a:solidFill>
                <a:effectLst/>
                <a:latin typeface="+mn-lt"/>
                <a:ea typeface="+mn-ea"/>
                <a:cs typeface="+mn-cs"/>
              </a:rPr>
              <a:t>Matthias</a:t>
            </a:r>
            <a:r>
              <a:rPr lang="en-US" sz="1200" b="0" i="0" kern="1200" dirty="0">
                <a:solidFill>
                  <a:schemeClr val="tx1"/>
                </a:solidFill>
                <a:effectLst/>
                <a:latin typeface="+mn-lt"/>
                <a:ea typeface="+mn-ea"/>
                <a:cs typeface="+mn-cs"/>
              </a:rPr>
              <a:t> was indicated as the proper successor to Judas</a:t>
            </a:r>
            <a:endParaRPr lang="en-US" dirty="0"/>
          </a:p>
        </p:txBody>
      </p:sp>
      <p:sp>
        <p:nvSpPr>
          <p:cNvPr id="4" name="Slide Number Placeholder 3"/>
          <p:cNvSpPr>
            <a:spLocks noGrp="1"/>
          </p:cNvSpPr>
          <p:nvPr>
            <p:ph type="sldNum" sz="quarter" idx="5"/>
          </p:nvPr>
        </p:nvSpPr>
        <p:spPr/>
        <p:txBody>
          <a:bodyPr/>
          <a:lstStyle/>
          <a:p>
            <a:fld id="{29D8CC39-DE28-41DC-8653-C36D9E80A153}" type="slidenum">
              <a:rPr lang="en-US" smtClean="0"/>
              <a:t>22</a:t>
            </a:fld>
            <a:endParaRPr lang="en-US"/>
          </a:p>
        </p:txBody>
      </p:sp>
    </p:spTree>
    <p:extLst>
      <p:ext uri="{BB962C8B-B14F-4D97-AF65-F5344CB8AC3E}">
        <p14:creationId xmlns:p14="http://schemas.microsoft.com/office/powerpoint/2010/main" val="3898640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C126E-FAAE-00D6-DE32-FEC4D1420B8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A22279A-8307-E601-AF65-0626FB9BA1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7F3332-EE6E-534D-A91E-27F4592A7216}"/>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EE68E444-63F9-8FF2-EEB5-3CB01ACF9C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FB3C7A-5533-6866-B1A2-F180F556ABBA}"/>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4207562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5594A-E016-4846-A07F-F64B5E5465B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BBDDDF-6A57-081F-FC62-5B57D1AAC7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911FA0-B1E1-6E83-486F-AB787C50D54E}"/>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FBCB1806-E36C-A343-BA9F-3D9636EC32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69B2B8-1FF6-B71B-950E-F51008CD160D}"/>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9883711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6A2181-9135-52AB-C738-18DE8A21ADA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A9A24F-A307-AD03-F2C4-AE653E6ECBB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48326-594A-A8F0-8A81-5A47DEC511C1}"/>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A2581509-D14A-7303-86FE-5EFE3AA81E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87B72-4A1F-3A5E-A33C-8663D4510704}"/>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3291683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E2F01-CC45-1C0E-CC95-3FCC02164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18F02-32CF-739A-71A5-D8554712DCD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D31814-0434-91CC-5D55-1B2190363236}"/>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A0F52809-021B-1C38-101C-9C5780DB57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FB6AC-7209-F6A9-6DB7-9A318F6F1E64}"/>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550584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23375-CAEB-AC4E-C705-8AEBDC5EFC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52A4F6-0E9C-525C-0F98-37B49478B1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3658153-C50D-5CD8-80C7-F8D7CCE1E2DA}"/>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C93684BB-BEE5-2FF1-EE78-2AC8F518F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6448A7-7C2C-1775-E962-1007206C3F7E}"/>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3823411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53465-AA78-869C-A82D-0A52F5C6C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038ED0-8D66-6CC4-B83B-580AF53558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63714B-52A9-8DEB-EDCE-1F749ABBE23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CB4DF54-E87B-1E2B-CE0C-7A3DF7953D63}"/>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6" name="Footer Placeholder 5">
            <a:extLst>
              <a:ext uri="{FF2B5EF4-FFF2-40B4-BE49-F238E27FC236}">
                <a16:creationId xmlns:a16="http://schemas.microsoft.com/office/drawing/2014/main" id="{A2254238-80E3-9820-E4D9-8F5CF542F6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6794A5-329D-C3E5-AECD-4C205373A5BB}"/>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74169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722E8-D672-37DA-0505-9B4DBC0215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61223A-985C-A772-2C48-44EDD96E4A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31AE6A7-4494-A9F6-F91E-99A78A0CE1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0633A9-EFB5-64F6-DD34-2983A7550F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034E1F2-75A2-F082-D0E6-8F0E9AC816E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A4DA22-2523-7DE7-66E1-924528E1E03A}"/>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8" name="Footer Placeholder 7">
            <a:extLst>
              <a:ext uri="{FF2B5EF4-FFF2-40B4-BE49-F238E27FC236}">
                <a16:creationId xmlns:a16="http://schemas.microsoft.com/office/drawing/2014/main" id="{769ECD32-01CD-90EF-7F49-6AF31F1E51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567FDA-4C64-CF50-6658-B033AE641C19}"/>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139036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3DEFB-3B88-0BC1-857F-484D56287B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582E95-1FC5-27B7-B39E-12355E3D9072}"/>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4" name="Footer Placeholder 3">
            <a:extLst>
              <a:ext uri="{FF2B5EF4-FFF2-40B4-BE49-F238E27FC236}">
                <a16:creationId xmlns:a16="http://schemas.microsoft.com/office/drawing/2014/main" id="{D34509E1-68DE-1367-B09A-2704D51FA5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5FEBFC-3955-780B-237A-4CE7F5EF428E}"/>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136061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7EB70-583D-30FB-08B7-3615B1C12D69}"/>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3" name="Footer Placeholder 2">
            <a:extLst>
              <a:ext uri="{FF2B5EF4-FFF2-40B4-BE49-F238E27FC236}">
                <a16:creationId xmlns:a16="http://schemas.microsoft.com/office/drawing/2014/main" id="{775A83F4-230C-DB8B-A69E-06E88E846CA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0D3C00-969A-5E47-9734-8A61D99EC6A2}"/>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2424478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B7BF1-FE8E-DD5D-98B5-BFFD93A6CD0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7DC0D66-BBB5-BB9F-DF6E-007213F214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C77205-ABF6-C137-C5A5-0A0FE51D4B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94ED4E-E12E-424B-FAF6-93B79026D755}"/>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6" name="Footer Placeholder 5">
            <a:extLst>
              <a:ext uri="{FF2B5EF4-FFF2-40B4-BE49-F238E27FC236}">
                <a16:creationId xmlns:a16="http://schemas.microsoft.com/office/drawing/2014/main" id="{2706B195-3125-AE61-5342-D92792416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D0A535-F4BB-20C8-671A-2F58143768D6}"/>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788321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B961-E7C5-557D-1457-837B19978E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89633EF-B1F9-E405-3A0E-44E3D9FBAC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6C614A-0533-1BE7-2B09-4E38095AC2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793724-89BA-2719-9728-A909EB04BD24}"/>
              </a:ext>
            </a:extLst>
          </p:cNvPr>
          <p:cNvSpPr>
            <a:spLocks noGrp="1"/>
          </p:cNvSpPr>
          <p:nvPr>
            <p:ph type="dt" sz="half" idx="10"/>
          </p:nvPr>
        </p:nvSpPr>
        <p:spPr/>
        <p:txBody>
          <a:bodyPr/>
          <a:lstStyle/>
          <a:p>
            <a:fld id="{DCEE09B4-2836-46ED-9C1E-F2221278FA89}" type="datetimeFigureOut">
              <a:rPr lang="en-US" smtClean="0"/>
              <a:t>7/5/2025</a:t>
            </a:fld>
            <a:endParaRPr lang="en-US"/>
          </a:p>
        </p:txBody>
      </p:sp>
      <p:sp>
        <p:nvSpPr>
          <p:cNvPr id="6" name="Footer Placeholder 5">
            <a:extLst>
              <a:ext uri="{FF2B5EF4-FFF2-40B4-BE49-F238E27FC236}">
                <a16:creationId xmlns:a16="http://schemas.microsoft.com/office/drawing/2014/main" id="{A33CC88C-A68A-73AA-00FC-A41D019D4F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C7D05-C49E-8315-B60B-62247A0F8F75}"/>
              </a:ext>
            </a:extLst>
          </p:cNvPr>
          <p:cNvSpPr>
            <a:spLocks noGrp="1"/>
          </p:cNvSpPr>
          <p:nvPr>
            <p:ph type="sldNum" sz="quarter" idx="12"/>
          </p:nvPr>
        </p:nvSpPr>
        <p:spPr/>
        <p:txBody>
          <a:bodyPr/>
          <a:lstStyle/>
          <a:p>
            <a:fld id="{E04C8B3B-E6C5-45F8-9851-E606E2F070E7}" type="slidenum">
              <a:rPr lang="en-US" smtClean="0"/>
              <a:t>‹#›</a:t>
            </a:fld>
            <a:endParaRPr lang="en-US"/>
          </a:p>
        </p:txBody>
      </p:sp>
    </p:spTree>
    <p:extLst>
      <p:ext uri="{BB962C8B-B14F-4D97-AF65-F5344CB8AC3E}">
        <p14:creationId xmlns:p14="http://schemas.microsoft.com/office/powerpoint/2010/main" val="751922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A3CFEE-8EDB-6BAB-EB9A-2B40265D98A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A24C713-BF3D-FC7E-472D-B021CEFF75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4F9E0A-3DD4-6736-F3CF-656A797587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EE09B4-2836-46ED-9C1E-F2221278FA89}" type="datetimeFigureOut">
              <a:rPr lang="en-US" smtClean="0"/>
              <a:t>7/5/2025</a:t>
            </a:fld>
            <a:endParaRPr lang="en-US"/>
          </a:p>
        </p:txBody>
      </p:sp>
      <p:sp>
        <p:nvSpPr>
          <p:cNvPr id="5" name="Footer Placeholder 4">
            <a:extLst>
              <a:ext uri="{FF2B5EF4-FFF2-40B4-BE49-F238E27FC236}">
                <a16:creationId xmlns:a16="http://schemas.microsoft.com/office/drawing/2014/main" id="{AC20EF93-364A-B795-5ACE-3B8AF34DA3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953DD0-041B-7420-8E8F-158D2B098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4C8B3B-E6C5-45F8-9851-E606E2F070E7}" type="slidenum">
              <a:rPr lang="en-US" smtClean="0"/>
              <a:t>‹#›</a:t>
            </a:fld>
            <a:endParaRPr lang="en-US"/>
          </a:p>
        </p:txBody>
      </p:sp>
    </p:spTree>
    <p:extLst>
      <p:ext uri="{BB962C8B-B14F-4D97-AF65-F5344CB8AC3E}">
        <p14:creationId xmlns:p14="http://schemas.microsoft.com/office/powerpoint/2010/main" val="22868768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7B2124-341B-7CAC-6C3E-903554D81C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3D28E9C-8322-E28E-C54B-6EE34E6D70E9}"/>
              </a:ext>
            </a:extLst>
          </p:cNvPr>
          <p:cNvPicPr>
            <a:picLocks noChangeAspect="1"/>
          </p:cNvPicPr>
          <p:nvPr/>
        </p:nvPicPr>
        <p:blipFill>
          <a:blip r:embed="rId2"/>
          <a:stretch>
            <a:fillRect/>
          </a:stretch>
        </p:blipFill>
        <p:spPr>
          <a:xfrm>
            <a:off x="0" y="0"/>
            <a:ext cx="12241948" cy="6858000"/>
          </a:xfrm>
          <a:prstGeom prst="rect">
            <a:avLst/>
          </a:prstGeom>
        </p:spPr>
      </p:pic>
    </p:spTree>
    <p:extLst>
      <p:ext uri="{BB962C8B-B14F-4D97-AF65-F5344CB8AC3E}">
        <p14:creationId xmlns:p14="http://schemas.microsoft.com/office/powerpoint/2010/main" val="2649670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D7D7DE-413D-A4E6-9A52-A67DD0DDCA6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98901E5-4B6C-92CD-3809-BBD5C974C103}"/>
              </a:ext>
            </a:extLst>
          </p:cNvPr>
          <p:cNvPicPr>
            <a:picLocks noChangeAspect="1"/>
          </p:cNvPicPr>
          <p:nvPr/>
        </p:nvPicPr>
        <p:blipFill>
          <a:blip r:embed="rId2"/>
          <a:stretch>
            <a:fillRect/>
          </a:stretch>
        </p:blipFill>
        <p:spPr>
          <a:xfrm>
            <a:off x="0" y="0"/>
            <a:ext cx="12260638" cy="6858000"/>
          </a:xfrm>
          <a:prstGeom prst="rect">
            <a:avLst/>
          </a:prstGeom>
        </p:spPr>
      </p:pic>
      <p:sp>
        <p:nvSpPr>
          <p:cNvPr id="5" name="TextBox 4">
            <a:extLst>
              <a:ext uri="{FF2B5EF4-FFF2-40B4-BE49-F238E27FC236}">
                <a16:creationId xmlns:a16="http://schemas.microsoft.com/office/drawing/2014/main" id="{9E5BF2F0-2445-1114-B2FA-BCDEEA41F79E}"/>
              </a:ext>
            </a:extLst>
          </p:cNvPr>
          <p:cNvSpPr txBox="1"/>
          <p:nvPr/>
        </p:nvSpPr>
        <p:spPr>
          <a:xfrm>
            <a:off x="2623645" y="1071801"/>
            <a:ext cx="6944710" cy="954107"/>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a:t>
            </a:r>
          </a:p>
          <a:p>
            <a:r>
              <a:rPr lang="en-US" sz="2800" dirty="0">
                <a:effectLst/>
                <a:latin typeface="Times New Roman" panose="02020603050405020304" pitchFamily="18" charset="0"/>
                <a:ea typeface="Times New Roman" panose="02020603050405020304" pitchFamily="18" charset="0"/>
              </a:rPr>
              <a:t>                   THE SCRIPTURES</a:t>
            </a:r>
            <a:endParaRPr lang="en-US" sz="2800" dirty="0"/>
          </a:p>
        </p:txBody>
      </p:sp>
      <p:sp>
        <p:nvSpPr>
          <p:cNvPr id="7" name="TextBox 6">
            <a:extLst>
              <a:ext uri="{FF2B5EF4-FFF2-40B4-BE49-F238E27FC236}">
                <a16:creationId xmlns:a16="http://schemas.microsoft.com/office/drawing/2014/main" id="{E9608FB8-36E4-96AF-AB93-CB0274307BC3}"/>
              </a:ext>
            </a:extLst>
          </p:cNvPr>
          <p:cNvSpPr txBox="1"/>
          <p:nvPr/>
        </p:nvSpPr>
        <p:spPr>
          <a:xfrm>
            <a:off x="2035063" y="2125717"/>
            <a:ext cx="9168963" cy="3785652"/>
          </a:xfrm>
          <a:prstGeom prst="rect">
            <a:avLst/>
          </a:prstGeom>
          <a:noFill/>
        </p:spPr>
        <p:txBody>
          <a:bodyPr wrap="square">
            <a:spAutoFit/>
          </a:bodyPr>
          <a:lstStyle/>
          <a:p>
            <a:pPr marR="0" lvl="1">
              <a:tabLst>
                <a:tab pos="914400" algn="l"/>
              </a:tabLst>
            </a:pPr>
            <a:r>
              <a:rPr lang="en-US" sz="2400" dirty="0">
                <a:solidFill>
                  <a:srgbClr val="C00000"/>
                </a:solidFill>
                <a:effectLst/>
                <a:latin typeface="Times New Roman" panose="02020603050405020304" pitchFamily="18" charset="0"/>
                <a:ea typeface="Times New Roman" panose="02020603050405020304" pitchFamily="18" charset="0"/>
              </a:rPr>
              <a:t>2.2	 The claims of the writers themselves</a:t>
            </a:r>
          </a:p>
          <a:p>
            <a:pPr marR="0" lvl="1">
              <a:tabLst>
                <a:tab pos="914400" algn="l"/>
              </a:tabLst>
            </a:pPr>
            <a:endParaRPr lang="en-US" sz="2400" dirty="0">
              <a:effectLst/>
              <a:latin typeface="Times New Roman" panose="02020603050405020304" pitchFamily="18" charset="0"/>
              <a:ea typeface="Times New Roman" panose="02020603050405020304" pitchFamily="18" charset="0"/>
            </a:endParaRPr>
          </a:p>
          <a:p>
            <a:pPr marR="0" lvl="1">
              <a:tabLst>
                <a:tab pos="914400" algn="l"/>
              </a:tabLst>
            </a:pPr>
            <a:r>
              <a:rPr lang="en-US" sz="2400" dirty="0">
                <a:effectLst/>
                <a:latin typeface="Times New Roman" panose="02020603050405020304" pitchFamily="18" charset="0"/>
                <a:ea typeface="Times New Roman" panose="02020603050405020304" pitchFamily="18" charset="0"/>
              </a:rPr>
              <a:t>Genesis 1 - " And God said …"  is found 9 times;  Pentateuch - " The Lord spoke…" is found 560 times;  Isaiah claims his message is from God 40 times;  Jeremiah claims his message is from God 100 times.</a:t>
            </a:r>
          </a:p>
          <a:p>
            <a:pPr marR="0" lvl="1">
              <a:tabLst>
                <a:tab pos="914400" algn="l"/>
              </a:tabLst>
            </a:pPr>
            <a:r>
              <a:rPr lang="en-US" sz="2400" dirty="0">
                <a:effectLst/>
                <a:latin typeface="Times New Roman" panose="02020603050405020304" pitchFamily="18" charset="0"/>
                <a:ea typeface="Times New Roman" panose="02020603050405020304" pitchFamily="18" charset="0"/>
              </a:rPr>
              <a:t> </a:t>
            </a:r>
          </a:p>
          <a:p>
            <a:pPr marR="0" lvl="1">
              <a:tabLst>
                <a:tab pos="914400" algn="l"/>
              </a:tabLst>
            </a:pPr>
            <a:r>
              <a:rPr lang="en-US" sz="2400" dirty="0">
                <a:effectLst/>
                <a:latin typeface="Times New Roman" panose="02020603050405020304" pitchFamily="18" charset="0"/>
                <a:ea typeface="Times New Roman" panose="02020603050405020304" pitchFamily="18" charset="0"/>
              </a:rPr>
              <a:t>Throughout the Bible, the authors claim their message is from God 3800 times.</a:t>
            </a:r>
          </a:p>
          <a:p>
            <a:pPr marR="0" lvl="1">
              <a:tabLst>
                <a:tab pos="914400" algn="l"/>
              </a:tabLst>
            </a:pPr>
            <a:endParaRPr lang="en-US" sz="2400" dirty="0">
              <a:effectLst/>
              <a:latin typeface="Times New Roman" panose="02020603050405020304" pitchFamily="18" charset="0"/>
              <a:ea typeface="Times New Roman" panose="02020603050405020304" pitchFamily="18" charset="0"/>
            </a:endParaRPr>
          </a:p>
          <a:p>
            <a:pPr marR="0" lvl="1">
              <a:tabLst>
                <a:tab pos="914400" algn="l"/>
              </a:tabLst>
            </a:pPr>
            <a:r>
              <a:rPr lang="en-US" sz="2400" dirty="0">
                <a:effectLst/>
                <a:latin typeface="Times New Roman" panose="02020603050405020304" pitchFamily="18" charset="0"/>
                <a:ea typeface="Times New Roman" panose="02020603050405020304" pitchFamily="18" charset="0"/>
              </a:rPr>
              <a:t>The cross authorization of the writers themselves.</a:t>
            </a:r>
          </a:p>
        </p:txBody>
      </p:sp>
    </p:spTree>
    <p:extLst>
      <p:ext uri="{BB962C8B-B14F-4D97-AF65-F5344CB8AC3E}">
        <p14:creationId xmlns:p14="http://schemas.microsoft.com/office/powerpoint/2010/main" val="29963025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066CBA-FFA7-75BF-B82D-F00D3B950CA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1AE9404-3008-9B07-2D70-266B7CB65173}"/>
              </a:ext>
            </a:extLst>
          </p:cNvPr>
          <p:cNvPicPr>
            <a:picLocks noChangeAspect="1"/>
          </p:cNvPicPr>
          <p:nvPr/>
        </p:nvPicPr>
        <p:blipFill>
          <a:blip r:embed="rId2"/>
          <a:stretch>
            <a:fillRect/>
          </a:stretch>
        </p:blipFill>
        <p:spPr>
          <a:xfrm>
            <a:off x="0" y="0"/>
            <a:ext cx="12260638" cy="6858000"/>
          </a:xfrm>
          <a:prstGeom prst="rect">
            <a:avLst/>
          </a:prstGeom>
        </p:spPr>
      </p:pic>
      <p:sp>
        <p:nvSpPr>
          <p:cNvPr id="5" name="TextBox 4">
            <a:extLst>
              <a:ext uri="{FF2B5EF4-FFF2-40B4-BE49-F238E27FC236}">
                <a16:creationId xmlns:a16="http://schemas.microsoft.com/office/drawing/2014/main" id="{B9051934-6DCB-E898-8602-DDE6F0DA8489}"/>
              </a:ext>
            </a:extLst>
          </p:cNvPr>
          <p:cNvSpPr txBox="1"/>
          <p:nvPr/>
        </p:nvSpPr>
        <p:spPr>
          <a:xfrm>
            <a:off x="2623645" y="1071801"/>
            <a:ext cx="6944710" cy="954107"/>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a:t>
            </a:r>
          </a:p>
          <a:p>
            <a:r>
              <a:rPr lang="en-US" sz="2800" dirty="0">
                <a:effectLst/>
                <a:latin typeface="Times New Roman" panose="02020603050405020304" pitchFamily="18" charset="0"/>
                <a:ea typeface="Times New Roman" panose="02020603050405020304" pitchFamily="18" charset="0"/>
              </a:rPr>
              <a:t>                   THE SCRIPTURES</a:t>
            </a:r>
            <a:endParaRPr lang="en-US" sz="2800" dirty="0"/>
          </a:p>
        </p:txBody>
      </p:sp>
      <p:sp>
        <p:nvSpPr>
          <p:cNvPr id="7" name="TextBox 6">
            <a:extLst>
              <a:ext uri="{FF2B5EF4-FFF2-40B4-BE49-F238E27FC236}">
                <a16:creationId xmlns:a16="http://schemas.microsoft.com/office/drawing/2014/main" id="{26BFB2DB-D994-0D8E-529E-3345AF0B00C1}"/>
              </a:ext>
            </a:extLst>
          </p:cNvPr>
          <p:cNvSpPr txBox="1"/>
          <p:nvPr/>
        </p:nvSpPr>
        <p:spPr>
          <a:xfrm>
            <a:off x="2035063" y="2125717"/>
            <a:ext cx="9168963" cy="3785652"/>
          </a:xfrm>
          <a:prstGeom prst="rect">
            <a:avLst/>
          </a:prstGeom>
          <a:noFill/>
        </p:spPr>
        <p:txBody>
          <a:bodyPr wrap="square">
            <a:spAutoFit/>
          </a:bodyPr>
          <a:lstStyle/>
          <a:p>
            <a:pPr marR="0" lvl="1">
              <a:tabLst>
                <a:tab pos="914400" algn="l"/>
              </a:tabLst>
            </a:pPr>
            <a:r>
              <a:rPr lang="en-US" sz="2400" dirty="0">
                <a:solidFill>
                  <a:srgbClr val="C00000"/>
                </a:solidFill>
                <a:effectLst/>
                <a:latin typeface="Times New Roman" panose="02020603050405020304" pitchFamily="18" charset="0"/>
                <a:ea typeface="Times New Roman" panose="02020603050405020304" pitchFamily="18" charset="0"/>
              </a:rPr>
              <a:t>2.3.  The Bible's coherence and unity.</a:t>
            </a:r>
          </a:p>
          <a:p>
            <a:pPr marR="0" lvl="1">
              <a:tabLst>
                <a:tab pos="914400" algn="l"/>
              </a:tabLst>
            </a:pPr>
            <a:endParaRPr lang="en-US" sz="2400" dirty="0">
              <a:effectLst/>
              <a:latin typeface="Times New Roman" panose="02020603050405020304" pitchFamily="18" charset="0"/>
              <a:ea typeface="Times New Roman" panose="02020603050405020304" pitchFamily="18" charset="0"/>
            </a:endParaRP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Consider the composition of the Bible: It is composed of 39 Old</a:t>
            </a: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Testament books and 27 New Testament books written by 40</a:t>
            </a: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authors in 2 languages in a time span of about 1500 years.</a:t>
            </a:r>
          </a:p>
          <a:p>
            <a:pPr marR="0" lvl="1">
              <a:tabLst>
                <a:tab pos="914400" algn="l"/>
              </a:tabLst>
            </a:pPr>
            <a:endParaRPr lang="en-US" sz="2400" dirty="0">
              <a:latin typeface="Times New Roman" panose="02020603050405020304" pitchFamily="18" charset="0"/>
              <a:ea typeface="Times New Roman" panose="02020603050405020304" pitchFamily="18" charset="0"/>
            </a:endParaRP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Despite these factors as listed above, all these books point to only</a:t>
            </a: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one message, which is inherent throughout the Scriptures, and that</a:t>
            </a: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is salvation.  The best explanation for these is the inspiration of the</a:t>
            </a:r>
          </a:p>
          <a:p>
            <a:pPr marR="0" lvl="1">
              <a:tabLst>
                <a:tab pos="914400" algn="l"/>
              </a:tabLst>
            </a:pPr>
            <a:r>
              <a:rPr lang="en-US" sz="2400" dirty="0">
                <a:latin typeface="Times New Roman" panose="02020603050405020304" pitchFamily="18" charset="0"/>
                <a:ea typeface="Times New Roman" panose="02020603050405020304" pitchFamily="18" charset="0"/>
              </a:rPr>
              <a:t>   </a:t>
            </a:r>
            <a:r>
              <a:rPr lang="en-US" sz="2400" dirty="0">
                <a:effectLst/>
                <a:latin typeface="Times New Roman" panose="02020603050405020304" pitchFamily="18" charset="0"/>
                <a:ea typeface="Times New Roman" panose="02020603050405020304" pitchFamily="18" charset="0"/>
              </a:rPr>
              <a:t> one Divine Author behind all these human authors</a:t>
            </a:r>
          </a:p>
        </p:txBody>
      </p:sp>
    </p:spTree>
    <p:extLst>
      <p:ext uri="{BB962C8B-B14F-4D97-AF65-F5344CB8AC3E}">
        <p14:creationId xmlns:p14="http://schemas.microsoft.com/office/powerpoint/2010/main" val="1858191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91B5F-CB40-71A7-4214-C5CC1389CD9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CA3506-C38A-AD4D-1DFA-E28E454B820A}"/>
              </a:ext>
            </a:extLst>
          </p:cNvPr>
          <p:cNvPicPr>
            <a:picLocks noChangeAspect="1"/>
          </p:cNvPicPr>
          <p:nvPr/>
        </p:nvPicPr>
        <p:blipFill>
          <a:blip r:embed="rId2"/>
          <a:stretch>
            <a:fillRect/>
          </a:stretch>
        </p:blipFill>
        <p:spPr>
          <a:xfrm>
            <a:off x="-45440" y="0"/>
            <a:ext cx="12237440" cy="6858000"/>
          </a:xfrm>
          <a:prstGeom prst="rect">
            <a:avLst/>
          </a:prstGeom>
        </p:spPr>
      </p:pic>
      <p:sp>
        <p:nvSpPr>
          <p:cNvPr id="4" name="TextBox 3">
            <a:extLst>
              <a:ext uri="{FF2B5EF4-FFF2-40B4-BE49-F238E27FC236}">
                <a16:creationId xmlns:a16="http://schemas.microsoft.com/office/drawing/2014/main" id="{82992689-F9E2-7959-0F30-DDE643AB1784}"/>
              </a:ext>
            </a:extLst>
          </p:cNvPr>
          <p:cNvSpPr txBox="1"/>
          <p:nvPr/>
        </p:nvSpPr>
        <p:spPr>
          <a:xfrm>
            <a:off x="752803" y="556794"/>
            <a:ext cx="10451224" cy="523220"/>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 THE SCRIPTURES</a:t>
            </a:r>
            <a:endParaRPr lang="en-US" sz="2800" dirty="0"/>
          </a:p>
        </p:txBody>
      </p:sp>
      <p:sp>
        <p:nvSpPr>
          <p:cNvPr id="8" name="TextBox 7">
            <a:extLst>
              <a:ext uri="{FF2B5EF4-FFF2-40B4-BE49-F238E27FC236}">
                <a16:creationId xmlns:a16="http://schemas.microsoft.com/office/drawing/2014/main" id="{A9E539D6-145A-029C-6223-D83AE3949664}"/>
              </a:ext>
            </a:extLst>
          </p:cNvPr>
          <p:cNvSpPr txBox="1"/>
          <p:nvPr/>
        </p:nvSpPr>
        <p:spPr>
          <a:xfrm>
            <a:off x="1439917" y="1729063"/>
            <a:ext cx="9595946" cy="3970318"/>
          </a:xfrm>
          <a:prstGeom prst="rect">
            <a:avLst/>
          </a:prstGeom>
          <a:noFill/>
        </p:spPr>
        <p:txBody>
          <a:bodyPr wrap="square">
            <a:spAutoFit/>
          </a:bodyPr>
          <a:lstStyle/>
          <a:p>
            <a:r>
              <a:rPr lang="en-US" sz="2800" dirty="0">
                <a:solidFill>
                  <a:srgbClr val="C00000"/>
                </a:solidFill>
              </a:rPr>
              <a:t>2.4  The phenomenon of fulfilled prophecies and miracles</a:t>
            </a:r>
          </a:p>
          <a:p>
            <a:endParaRPr lang="en-US" sz="2800" dirty="0"/>
          </a:p>
          <a:p>
            <a:r>
              <a:rPr lang="en-US" sz="2800" dirty="0"/>
              <a:t>There are about 3,300 verses in the bible which are directly or indirectly related to prophecy.  In the life of the Lord Jesus alone, there are over 300 prophecies fulfilled.</a:t>
            </a:r>
          </a:p>
          <a:p>
            <a:endParaRPr lang="en-US" sz="2800" dirty="0"/>
          </a:p>
          <a:p>
            <a:r>
              <a:rPr lang="en-US" sz="2800" dirty="0"/>
              <a:t>The Christian experience testifies to the innumerable miracles happening daily in the lives of those who believe and pray according to the promises of the Bible.</a:t>
            </a:r>
          </a:p>
        </p:txBody>
      </p:sp>
    </p:spTree>
    <p:extLst>
      <p:ext uri="{BB962C8B-B14F-4D97-AF65-F5344CB8AC3E}">
        <p14:creationId xmlns:p14="http://schemas.microsoft.com/office/powerpoint/2010/main" val="256054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7816-A44F-AE77-5C11-F37071E9D0E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D2203ED-4CD4-1B49-114A-CAD3DAFE706F}"/>
              </a:ext>
            </a:extLst>
          </p:cNvPr>
          <p:cNvPicPr>
            <a:picLocks noChangeAspect="1"/>
          </p:cNvPicPr>
          <p:nvPr/>
        </p:nvPicPr>
        <p:blipFill>
          <a:blip r:embed="rId2"/>
          <a:stretch>
            <a:fillRect/>
          </a:stretch>
        </p:blipFill>
        <p:spPr>
          <a:xfrm>
            <a:off x="-45440" y="0"/>
            <a:ext cx="12237440" cy="6858000"/>
          </a:xfrm>
          <a:prstGeom prst="rect">
            <a:avLst/>
          </a:prstGeom>
        </p:spPr>
      </p:pic>
      <p:sp>
        <p:nvSpPr>
          <p:cNvPr id="4" name="TextBox 3">
            <a:extLst>
              <a:ext uri="{FF2B5EF4-FFF2-40B4-BE49-F238E27FC236}">
                <a16:creationId xmlns:a16="http://schemas.microsoft.com/office/drawing/2014/main" id="{FE64F223-E46C-E4DC-1C64-F1EE041C6434}"/>
              </a:ext>
            </a:extLst>
          </p:cNvPr>
          <p:cNvSpPr txBox="1"/>
          <p:nvPr/>
        </p:nvSpPr>
        <p:spPr>
          <a:xfrm>
            <a:off x="752803" y="556794"/>
            <a:ext cx="10451224" cy="523220"/>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 THE SCRIPTURES</a:t>
            </a:r>
            <a:endParaRPr lang="en-US" sz="2800" dirty="0"/>
          </a:p>
        </p:txBody>
      </p:sp>
      <p:sp>
        <p:nvSpPr>
          <p:cNvPr id="8" name="TextBox 7">
            <a:extLst>
              <a:ext uri="{FF2B5EF4-FFF2-40B4-BE49-F238E27FC236}">
                <a16:creationId xmlns:a16="http://schemas.microsoft.com/office/drawing/2014/main" id="{2EB89C2C-9991-C6D6-C4EA-3F634BF6025E}"/>
              </a:ext>
            </a:extLst>
          </p:cNvPr>
          <p:cNvSpPr txBox="1"/>
          <p:nvPr/>
        </p:nvSpPr>
        <p:spPr>
          <a:xfrm>
            <a:off x="1608081" y="1970800"/>
            <a:ext cx="9595946" cy="3370153"/>
          </a:xfrm>
          <a:prstGeom prst="rect">
            <a:avLst/>
          </a:prstGeom>
          <a:noFill/>
        </p:spPr>
        <p:txBody>
          <a:bodyPr wrap="square">
            <a:spAutoFit/>
          </a:bodyPr>
          <a:lstStyle/>
          <a:p>
            <a:r>
              <a:rPr lang="en-US" sz="2800" dirty="0">
                <a:solidFill>
                  <a:srgbClr val="C00000"/>
                </a:solidFill>
              </a:rPr>
              <a:t>2.5	The nobility and the dignity of its message.</a:t>
            </a:r>
          </a:p>
          <a:p>
            <a:endParaRPr lang="en-US" sz="900" dirty="0">
              <a:solidFill>
                <a:srgbClr val="C00000"/>
              </a:solidFill>
            </a:endParaRPr>
          </a:p>
          <a:p>
            <a:r>
              <a:rPr lang="en-US" sz="2800" dirty="0"/>
              <a:t>           Example is the biblical message on love.</a:t>
            </a:r>
          </a:p>
          <a:p>
            <a:endParaRPr lang="en-US" sz="2800" dirty="0">
              <a:solidFill>
                <a:srgbClr val="C00000"/>
              </a:solidFill>
            </a:endParaRPr>
          </a:p>
          <a:p>
            <a:r>
              <a:rPr lang="en-US" sz="2800" dirty="0">
                <a:solidFill>
                  <a:srgbClr val="C00000"/>
                </a:solidFill>
              </a:rPr>
              <a:t>2.6	The relevance and continuing popularity of its message</a:t>
            </a:r>
          </a:p>
          <a:p>
            <a:endParaRPr lang="en-US" sz="800" dirty="0">
              <a:solidFill>
                <a:srgbClr val="C00000"/>
              </a:solidFill>
            </a:endParaRPr>
          </a:p>
          <a:p>
            <a:r>
              <a:rPr lang="en-US" sz="2800" dirty="0">
                <a:solidFill>
                  <a:srgbClr val="C00000"/>
                </a:solidFill>
              </a:rPr>
              <a:t>           </a:t>
            </a:r>
            <a:r>
              <a:rPr lang="en-US" sz="2800" dirty="0"/>
              <a:t>Examples are the Sermon on the Mount and the Proverbs.</a:t>
            </a:r>
          </a:p>
          <a:p>
            <a:endParaRPr lang="en-US" sz="2800" dirty="0"/>
          </a:p>
          <a:p>
            <a:r>
              <a:rPr lang="en-US" sz="2800" dirty="0">
                <a:solidFill>
                  <a:srgbClr val="C00000"/>
                </a:solidFill>
              </a:rPr>
              <a:t>2.7	The power of the Bible to change human lives.</a:t>
            </a:r>
          </a:p>
        </p:txBody>
      </p:sp>
    </p:spTree>
    <p:extLst>
      <p:ext uri="{BB962C8B-B14F-4D97-AF65-F5344CB8AC3E}">
        <p14:creationId xmlns:p14="http://schemas.microsoft.com/office/powerpoint/2010/main" val="884956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32645-C96B-9E03-CF35-E930008349C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10A705C-FBCB-507E-C367-D3B16D782CDB}"/>
              </a:ext>
            </a:extLst>
          </p:cNvPr>
          <p:cNvPicPr>
            <a:picLocks noChangeAspect="1"/>
          </p:cNvPicPr>
          <p:nvPr/>
        </p:nvPicPr>
        <p:blipFill>
          <a:blip r:embed="rId2"/>
          <a:stretch>
            <a:fillRect/>
          </a:stretch>
        </p:blipFill>
        <p:spPr>
          <a:xfrm>
            <a:off x="-45440" y="0"/>
            <a:ext cx="12237440" cy="6858000"/>
          </a:xfrm>
          <a:prstGeom prst="rect">
            <a:avLst/>
          </a:prstGeom>
        </p:spPr>
      </p:pic>
      <p:sp>
        <p:nvSpPr>
          <p:cNvPr id="4" name="TextBox 3">
            <a:extLst>
              <a:ext uri="{FF2B5EF4-FFF2-40B4-BE49-F238E27FC236}">
                <a16:creationId xmlns:a16="http://schemas.microsoft.com/office/drawing/2014/main" id="{55C4475D-6E79-A4CA-61EF-165C6CF5965B}"/>
              </a:ext>
            </a:extLst>
          </p:cNvPr>
          <p:cNvSpPr txBox="1"/>
          <p:nvPr/>
        </p:nvSpPr>
        <p:spPr>
          <a:xfrm>
            <a:off x="752803" y="556794"/>
            <a:ext cx="10451224" cy="523220"/>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 THE SCRIPTURES</a:t>
            </a:r>
            <a:endParaRPr lang="en-US" sz="2800" dirty="0"/>
          </a:p>
        </p:txBody>
      </p:sp>
      <p:sp>
        <p:nvSpPr>
          <p:cNvPr id="8" name="TextBox 7">
            <a:extLst>
              <a:ext uri="{FF2B5EF4-FFF2-40B4-BE49-F238E27FC236}">
                <a16:creationId xmlns:a16="http://schemas.microsoft.com/office/drawing/2014/main" id="{3587EC56-239B-6673-CF43-470F54D5F62F}"/>
              </a:ext>
            </a:extLst>
          </p:cNvPr>
          <p:cNvSpPr txBox="1"/>
          <p:nvPr/>
        </p:nvSpPr>
        <p:spPr>
          <a:xfrm>
            <a:off x="1608081" y="1970800"/>
            <a:ext cx="9595946" cy="4093428"/>
          </a:xfrm>
          <a:prstGeom prst="rect">
            <a:avLst/>
          </a:prstGeom>
          <a:noFill/>
        </p:spPr>
        <p:txBody>
          <a:bodyPr wrap="square">
            <a:spAutoFit/>
          </a:bodyPr>
          <a:lstStyle/>
          <a:p>
            <a:r>
              <a:rPr lang="en-US" sz="2800" dirty="0">
                <a:solidFill>
                  <a:srgbClr val="C00000"/>
                </a:solidFill>
              </a:rPr>
              <a:t>2.8	The inward witness of the Holy Spirit</a:t>
            </a:r>
          </a:p>
          <a:p>
            <a:r>
              <a:rPr lang="en-US" sz="800" dirty="0">
                <a:solidFill>
                  <a:srgbClr val="C00000"/>
                </a:solidFill>
              </a:rPr>
              <a:t> </a:t>
            </a:r>
          </a:p>
          <a:p>
            <a:r>
              <a:rPr lang="en-US" sz="2800" dirty="0"/>
              <a:t>           Example is the Emmaus Road experience. </a:t>
            </a:r>
          </a:p>
          <a:p>
            <a:r>
              <a:rPr lang="en-US" sz="2800" dirty="0"/>
              <a:t>           Luke 24: 13-35</a:t>
            </a:r>
          </a:p>
          <a:p>
            <a:endParaRPr lang="en-US" sz="2800" dirty="0"/>
          </a:p>
          <a:p>
            <a:r>
              <a:rPr lang="en-US" sz="2800" dirty="0"/>
              <a:t>Luke 24:32</a:t>
            </a:r>
          </a:p>
          <a:p>
            <a:r>
              <a:rPr lang="en-US" sz="2800" dirty="0"/>
              <a:t>They asked each other, “Were not our hearts burning within us while he talked with us on the road and opened the Scriptures to us?”</a:t>
            </a:r>
          </a:p>
          <a:p>
            <a:r>
              <a:rPr lang="en-US" sz="2800" dirty="0">
                <a:solidFill>
                  <a:srgbClr val="C00000"/>
                </a:solidFill>
              </a:rPr>
              <a:t> </a:t>
            </a:r>
          </a:p>
        </p:txBody>
      </p:sp>
    </p:spTree>
    <p:extLst>
      <p:ext uri="{BB962C8B-B14F-4D97-AF65-F5344CB8AC3E}">
        <p14:creationId xmlns:p14="http://schemas.microsoft.com/office/powerpoint/2010/main" val="28054221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B822AF-B7BE-7B79-B773-A6608AEAD7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6AF091-7FD3-070B-AC93-05A3C007ACFE}"/>
              </a:ext>
            </a:extLst>
          </p:cNvPr>
          <p:cNvPicPr>
            <a:picLocks noChangeAspect="1"/>
          </p:cNvPicPr>
          <p:nvPr/>
        </p:nvPicPr>
        <p:blipFill>
          <a:blip r:embed="rId2"/>
          <a:stretch>
            <a:fillRect/>
          </a:stretch>
        </p:blipFill>
        <p:spPr>
          <a:xfrm>
            <a:off x="-45440" y="0"/>
            <a:ext cx="12237440" cy="6858000"/>
          </a:xfrm>
          <a:prstGeom prst="rect">
            <a:avLst/>
          </a:prstGeom>
        </p:spPr>
      </p:pic>
      <p:sp>
        <p:nvSpPr>
          <p:cNvPr id="4" name="TextBox 3">
            <a:extLst>
              <a:ext uri="{FF2B5EF4-FFF2-40B4-BE49-F238E27FC236}">
                <a16:creationId xmlns:a16="http://schemas.microsoft.com/office/drawing/2014/main" id="{02EB8F21-5EA2-FFF2-5CC8-DB8C9E6A517C}"/>
              </a:ext>
            </a:extLst>
          </p:cNvPr>
          <p:cNvSpPr txBox="1"/>
          <p:nvPr/>
        </p:nvSpPr>
        <p:spPr>
          <a:xfrm>
            <a:off x="752803" y="556794"/>
            <a:ext cx="10451224" cy="523220"/>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 THE SCRIPTURES</a:t>
            </a:r>
            <a:endParaRPr lang="en-US" sz="2800" dirty="0"/>
          </a:p>
        </p:txBody>
      </p:sp>
      <p:sp>
        <p:nvSpPr>
          <p:cNvPr id="8" name="TextBox 7">
            <a:extLst>
              <a:ext uri="{FF2B5EF4-FFF2-40B4-BE49-F238E27FC236}">
                <a16:creationId xmlns:a16="http://schemas.microsoft.com/office/drawing/2014/main" id="{EBF44F1E-6C5A-C26B-7C73-8EBB8F3E0987}"/>
              </a:ext>
            </a:extLst>
          </p:cNvPr>
          <p:cNvSpPr txBox="1"/>
          <p:nvPr/>
        </p:nvSpPr>
        <p:spPr>
          <a:xfrm>
            <a:off x="1275307" y="2075903"/>
            <a:ext cx="9595946" cy="2246769"/>
          </a:xfrm>
          <a:prstGeom prst="rect">
            <a:avLst/>
          </a:prstGeom>
          <a:noFill/>
        </p:spPr>
        <p:txBody>
          <a:bodyPr wrap="square">
            <a:spAutoFit/>
          </a:bodyPr>
          <a:lstStyle/>
          <a:p>
            <a:r>
              <a:rPr lang="en-US" sz="2800" dirty="0">
                <a:solidFill>
                  <a:srgbClr val="C00000"/>
                </a:solidFill>
              </a:rPr>
              <a:t>2.9  The endorsement of it's authority by the Lord Jesus himself</a:t>
            </a:r>
          </a:p>
          <a:p>
            <a:endParaRPr lang="en-US" sz="2800" dirty="0"/>
          </a:p>
          <a:p>
            <a:r>
              <a:rPr lang="en-US" sz="2800" dirty="0"/>
              <a:t>This is the most decisive of all these arguments as his attitude towards the Scriptures determines also the attitude of his followers towards the same.</a:t>
            </a:r>
          </a:p>
        </p:txBody>
      </p:sp>
    </p:spTree>
    <p:extLst>
      <p:ext uri="{BB962C8B-B14F-4D97-AF65-F5344CB8AC3E}">
        <p14:creationId xmlns:p14="http://schemas.microsoft.com/office/powerpoint/2010/main" val="19019800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97A2E4-9553-A5D5-139C-45ECA2EF32E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CC6670C-28BA-8F46-342B-17CFF1E7EC1F}"/>
              </a:ext>
            </a:extLst>
          </p:cNvPr>
          <p:cNvPicPr>
            <a:picLocks noChangeAspect="1"/>
          </p:cNvPicPr>
          <p:nvPr/>
        </p:nvPicPr>
        <p:blipFill>
          <a:blip r:embed="rId3"/>
          <a:stretch>
            <a:fillRect/>
          </a:stretch>
        </p:blipFill>
        <p:spPr>
          <a:xfrm>
            <a:off x="-168166" y="-17926"/>
            <a:ext cx="12433738" cy="7030539"/>
          </a:xfrm>
          <a:prstGeom prst="rect">
            <a:avLst/>
          </a:prstGeom>
        </p:spPr>
      </p:pic>
      <p:sp>
        <p:nvSpPr>
          <p:cNvPr id="5" name="TextBox 4">
            <a:extLst>
              <a:ext uri="{FF2B5EF4-FFF2-40B4-BE49-F238E27FC236}">
                <a16:creationId xmlns:a16="http://schemas.microsoft.com/office/drawing/2014/main" id="{2DA86B6B-009D-8E0F-ACE9-9E8FF9BA2591}"/>
              </a:ext>
            </a:extLst>
          </p:cNvPr>
          <p:cNvSpPr txBox="1"/>
          <p:nvPr/>
        </p:nvSpPr>
        <p:spPr>
          <a:xfrm>
            <a:off x="89337" y="522918"/>
            <a:ext cx="6542689" cy="1323439"/>
          </a:xfrm>
          <a:prstGeom prst="rect">
            <a:avLst/>
          </a:prstGeom>
          <a:noFill/>
        </p:spPr>
        <p:txBody>
          <a:bodyPr wrap="square">
            <a:spAutoFit/>
          </a:bodyPr>
          <a:lstStyle/>
          <a:p>
            <a:pPr marL="0" marR="0" algn="just"/>
            <a:r>
              <a:rPr lang="en-US" sz="4000" dirty="0">
                <a:effectLst/>
                <a:latin typeface="Mistral" panose="03090702030407020403" pitchFamily="66" charset="0"/>
                <a:ea typeface="Times New Roman" panose="02020603050405020304" pitchFamily="18" charset="0"/>
              </a:rPr>
              <a:t>3. THE ENDORSEMENT OF THE BIBLE</a:t>
            </a:r>
          </a:p>
          <a:p>
            <a:pPr marL="0" marR="0" algn="just"/>
            <a:r>
              <a:rPr lang="en-US" sz="4000" dirty="0">
                <a:latin typeface="Mistral" panose="03090702030407020403" pitchFamily="66" charset="0"/>
                <a:ea typeface="Times New Roman" panose="02020603050405020304" pitchFamily="18" charset="0"/>
              </a:rPr>
              <a:t>   </a:t>
            </a:r>
            <a:r>
              <a:rPr lang="en-US" sz="4000" dirty="0">
                <a:effectLst/>
                <a:latin typeface="Mistral" panose="03090702030407020403" pitchFamily="66" charset="0"/>
                <a:ea typeface="Times New Roman" panose="02020603050405020304" pitchFamily="18" charset="0"/>
              </a:rPr>
              <a:t> BY THE LORD JESUS</a:t>
            </a:r>
          </a:p>
        </p:txBody>
      </p:sp>
      <p:sp>
        <p:nvSpPr>
          <p:cNvPr id="9" name="TextBox 8">
            <a:extLst>
              <a:ext uri="{FF2B5EF4-FFF2-40B4-BE49-F238E27FC236}">
                <a16:creationId xmlns:a16="http://schemas.microsoft.com/office/drawing/2014/main" id="{EA7CD0AF-87C4-236C-08ED-464CE1162DA7}"/>
              </a:ext>
            </a:extLst>
          </p:cNvPr>
          <p:cNvSpPr txBox="1"/>
          <p:nvPr/>
        </p:nvSpPr>
        <p:spPr>
          <a:xfrm>
            <a:off x="1502979" y="2666688"/>
            <a:ext cx="8996855" cy="2062103"/>
          </a:xfrm>
          <a:prstGeom prst="rect">
            <a:avLst/>
          </a:prstGeom>
          <a:noFill/>
        </p:spPr>
        <p:txBody>
          <a:bodyPr wrap="square">
            <a:spAutoFit/>
          </a:bodyPr>
          <a:lstStyle/>
          <a:p>
            <a:r>
              <a:rPr lang="en-US" sz="2800" dirty="0">
                <a:solidFill>
                  <a:srgbClr val="C00000"/>
                </a:solidFill>
              </a:rPr>
              <a:t>3.1  His endorsement of the Old Testament</a:t>
            </a:r>
          </a:p>
          <a:p>
            <a:endParaRPr lang="en-US" sz="800" dirty="0"/>
          </a:p>
          <a:p>
            <a:endParaRPr lang="en-US" sz="800" dirty="0"/>
          </a:p>
          <a:p>
            <a:r>
              <a:rPr lang="en-US" sz="2800" dirty="0"/>
              <a:t>In His personal conduct.  In the temptation in the wilderness, he submitted to the authority of the Scriptures.  </a:t>
            </a:r>
          </a:p>
          <a:p>
            <a:r>
              <a:rPr lang="en-US" sz="2800" dirty="0"/>
              <a:t>Matthew 4:1-10</a:t>
            </a:r>
          </a:p>
        </p:txBody>
      </p:sp>
    </p:spTree>
    <p:extLst>
      <p:ext uri="{BB962C8B-B14F-4D97-AF65-F5344CB8AC3E}">
        <p14:creationId xmlns:p14="http://schemas.microsoft.com/office/powerpoint/2010/main" val="3137471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406EE3-1FCA-858B-DD81-79835F772F3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4E1EAC3-55AC-C0FE-962C-3B222FCF4CD0}"/>
              </a:ext>
            </a:extLst>
          </p:cNvPr>
          <p:cNvPicPr>
            <a:picLocks noChangeAspect="1"/>
          </p:cNvPicPr>
          <p:nvPr/>
        </p:nvPicPr>
        <p:blipFill>
          <a:blip r:embed="rId3"/>
          <a:stretch>
            <a:fillRect/>
          </a:stretch>
        </p:blipFill>
        <p:spPr>
          <a:xfrm>
            <a:off x="-168166" y="-17926"/>
            <a:ext cx="12433738" cy="7030539"/>
          </a:xfrm>
          <a:prstGeom prst="rect">
            <a:avLst/>
          </a:prstGeom>
        </p:spPr>
      </p:pic>
      <p:sp>
        <p:nvSpPr>
          <p:cNvPr id="5" name="TextBox 4">
            <a:extLst>
              <a:ext uri="{FF2B5EF4-FFF2-40B4-BE49-F238E27FC236}">
                <a16:creationId xmlns:a16="http://schemas.microsoft.com/office/drawing/2014/main" id="{5F7C5A71-3785-FD65-862C-F07CBBDC9C84}"/>
              </a:ext>
            </a:extLst>
          </p:cNvPr>
          <p:cNvSpPr txBox="1"/>
          <p:nvPr/>
        </p:nvSpPr>
        <p:spPr>
          <a:xfrm>
            <a:off x="89337" y="522918"/>
            <a:ext cx="6542689" cy="1323439"/>
          </a:xfrm>
          <a:prstGeom prst="rect">
            <a:avLst/>
          </a:prstGeom>
          <a:noFill/>
        </p:spPr>
        <p:txBody>
          <a:bodyPr wrap="square">
            <a:spAutoFit/>
          </a:bodyPr>
          <a:lstStyle/>
          <a:p>
            <a:pPr marL="0" marR="0" algn="just"/>
            <a:r>
              <a:rPr lang="en-US" sz="4000" dirty="0">
                <a:effectLst/>
                <a:latin typeface="Mistral" panose="03090702030407020403" pitchFamily="66" charset="0"/>
                <a:ea typeface="Times New Roman" panose="02020603050405020304" pitchFamily="18" charset="0"/>
              </a:rPr>
              <a:t>3. THE ENDORSEMENT OF THE BIBLE</a:t>
            </a:r>
          </a:p>
          <a:p>
            <a:pPr marL="0" marR="0" algn="just"/>
            <a:r>
              <a:rPr lang="en-US" sz="4000" dirty="0">
                <a:latin typeface="Mistral" panose="03090702030407020403" pitchFamily="66" charset="0"/>
                <a:ea typeface="Times New Roman" panose="02020603050405020304" pitchFamily="18" charset="0"/>
              </a:rPr>
              <a:t>   </a:t>
            </a:r>
            <a:r>
              <a:rPr lang="en-US" sz="4000" dirty="0">
                <a:effectLst/>
                <a:latin typeface="Mistral" panose="03090702030407020403" pitchFamily="66" charset="0"/>
                <a:ea typeface="Times New Roman" panose="02020603050405020304" pitchFamily="18" charset="0"/>
              </a:rPr>
              <a:t> BY THE LORD JESUS</a:t>
            </a:r>
          </a:p>
        </p:txBody>
      </p:sp>
      <p:sp>
        <p:nvSpPr>
          <p:cNvPr id="9" name="TextBox 8">
            <a:extLst>
              <a:ext uri="{FF2B5EF4-FFF2-40B4-BE49-F238E27FC236}">
                <a16:creationId xmlns:a16="http://schemas.microsoft.com/office/drawing/2014/main" id="{E2B8775B-9D17-963A-8FBB-E3845229F74B}"/>
              </a:ext>
            </a:extLst>
          </p:cNvPr>
          <p:cNvSpPr txBox="1"/>
          <p:nvPr/>
        </p:nvSpPr>
        <p:spPr>
          <a:xfrm>
            <a:off x="1450427" y="2321215"/>
            <a:ext cx="8996855" cy="4216539"/>
          </a:xfrm>
          <a:prstGeom prst="rect">
            <a:avLst/>
          </a:prstGeom>
          <a:noFill/>
        </p:spPr>
        <p:txBody>
          <a:bodyPr wrap="square">
            <a:spAutoFit/>
          </a:bodyPr>
          <a:lstStyle/>
          <a:p>
            <a:r>
              <a:rPr lang="en-US" sz="2800" dirty="0">
                <a:solidFill>
                  <a:srgbClr val="C00000"/>
                </a:solidFill>
              </a:rPr>
              <a:t>3.1  His endorsement of the Old Testament</a:t>
            </a:r>
          </a:p>
          <a:p>
            <a:endParaRPr lang="en-US" sz="800" dirty="0"/>
          </a:p>
          <a:p>
            <a:endParaRPr lang="en-US" sz="800" dirty="0"/>
          </a:p>
          <a:p>
            <a:r>
              <a:rPr lang="en-US" sz="2800" dirty="0"/>
              <a:t>In the fulfillment of his mission.  He acknowledged the Scriptures to be prophetic to His mission.  He claimed for Himself the titles and the works of the Messiah.</a:t>
            </a:r>
          </a:p>
          <a:p>
            <a:endParaRPr lang="en-US" sz="2800" dirty="0"/>
          </a:p>
          <a:p>
            <a:r>
              <a:rPr lang="en-US" sz="2800" dirty="0">
                <a:solidFill>
                  <a:srgbClr val="C00000"/>
                </a:solidFill>
              </a:rPr>
              <a:t>Mark 12:10</a:t>
            </a:r>
          </a:p>
          <a:p>
            <a:r>
              <a:rPr lang="en-US" sz="2800" dirty="0"/>
              <a:t>10 Haven’t you read this passage of Scripture:</a:t>
            </a:r>
          </a:p>
          <a:p>
            <a:r>
              <a:rPr lang="en-US" sz="2800" dirty="0"/>
              <a:t>“‘The stone the builders rejected</a:t>
            </a:r>
          </a:p>
          <a:p>
            <a:r>
              <a:rPr lang="en-US" sz="2800" dirty="0"/>
              <a:t>    has become the cornerstone;</a:t>
            </a:r>
          </a:p>
        </p:txBody>
      </p:sp>
    </p:spTree>
    <p:extLst>
      <p:ext uri="{BB962C8B-B14F-4D97-AF65-F5344CB8AC3E}">
        <p14:creationId xmlns:p14="http://schemas.microsoft.com/office/powerpoint/2010/main" val="3710483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CE3D40-F034-AB41-A49C-256524A389C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AFFF5F2-BC2E-1490-0672-09888AE3A9E8}"/>
              </a:ext>
            </a:extLst>
          </p:cNvPr>
          <p:cNvPicPr>
            <a:picLocks noChangeAspect="1"/>
          </p:cNvPicPr>
          <p:nvPr/>
        </p:nvPicPr>
        <p:blipFill>
          <a:blip r:embed="rId3"/>
          <a:stretch>
            <a:fillRect/>
          </a:stretch>
        </p:blipFill>
        <p:spPr>
          <a:xfrm>
            <a:off x="-168166" y="-17926"/>
            <a:ext cx="12433738" cy="7030539"/>
          </a:xfrm>
          <a:prstGeom prst="rect">
            <a:avLst/>
          </a:prstGeom>
        </p:spPr>
      </p:pic>
      <p:sp>
        <p:nvSpPr>
          <p:cNvPr id="5" name="TextBox 4">
            <a:extLst>
              <a:ext uri="{FF2B5EF4-FFF2-40B4-BE49-F238E27FC236}">
                <a16:creationId xmlns:a16="http://schemas.microsoft.com/office/drawing/2014/main" id="{2CC9C7DF-2806-1B79-72D5-A186A3B66868}"/>
              </a:ext>
            </a:extLst>
          </p:cNvPr>
          <p:cNvSpPr txBox="1"/>
          <p:nvPr/>
        </p:nvSpPr>
        <p:spPr>
          <a:xfrm>
            <a:off x="89337" y="522918"/>
            <a:ext cx="6542689" cy="1323439"/>
          </a:xfrm>
          <a:prstGeom prst="rect">
            <a:avLst/>
          </a:prstGeom>
          <a:noFill/>
        </p:spPr>
        <p:txBody>
          <a:bodyPr wrap="square">
            <a:spAutoFit/>
          </a:bodyPr>
          <a:lstStyle/>
          <a:p>
            <a:pPr marL="0" marR="0" algn="just"/>
            <a:r>
              <a:rPr lang="en-US" sz="4000" dirty="0">
                <a:effectLst/>
                <a:latin typeface="Mistral" panose="03090702030407020403" pitchFamily="66" charset="0"/>
                <a:ea typeface="Times New Roman" panose="02020603050405020304" pitchFamily="18" charset="0"/>
              </a:rPr>
              <a:t>3. THE ENDORSEMENT OF THE BIBLE</a:t>
            </a:r>
          </a:p>
          <a:p>
            <a:pPr marL="0" marR="0" algn="just"/>
            <a:r>
              <a:rPr lang="en-US" sz="4000" dirty="0">
                <a:latin typeface="Mistral" panose="03090702030407020403" pitchFamily="66" charset="0"/>
                <a:ea typeface="Times New Roman" panose="02020603050405020304" pitchFamily="18" charset="0"/>
              </a:rPr>
              <a:t>   </a:t>
            </a:r>
            <a:r>
              <a:rPr lang="en-US" sz="4000" dirty="0">
                <a:effectLst/>
                <a:latin typeface="Mistral" panose="03090702030407020403" pitchFamily="66" charset="0"/>
                <a:ea typeface="Times New Roman" panose="02020603050405020304" pitchFamily="18" charset="0"/>
              </a:rPr>
              <a:t> BY THE LORD JESUS</a:t>
            </a:r>
          </a:p>
        </p:txBody>
      </p:sp>
      <p:sp>
        <p:nvSpPr>
          <p:cNvPr id="9" name="TextBox 8">
            <a:extLst>
              <a:ext uri="{FF2B5EF4-FFF2-40B4-BE49-F238E27FC236}">
                <a16:creationId xmlns:a16="http://schemas.microsoft.com/office/drawing/2014/main" id="{D11015BB-AB76-7001-439B-854F634FEC31}"/>
              </a:ext>
            </a:extLst>
          </p:cNvPr>
          <p:cNvSpPr txBox="1"/>
          <p:nvPr/>
        </p:nvSpPr>
        <p:spPr>
          <a:xfrm>
            <a:off x="504497" y="2105772"/>
            <a:ext cx="10783614" cy="4647426"/>
          </a:xfrm>
          <a:prstGeom prst="rect">
            <a:avLst/>
          </a:prstGeom>
          <a:noFill/>
        </p:spPr>
        <p:txBody>
          <a:bodyPr wrap="square">
            <a:spAutoFit/>
          </a:bodyPr>
          <a:lstStyle/>
          <a:p>
            <a:r>
              <a:rPr lang="en-US" sz="2800" dirty="0">
                <a:solidFill>
                  <a:srgbClr val="C00000"/>
                </a:solidFill>
              </a:rPr>
              <a:t>3.1  His endorsement of the Old Testament</a:t>
            </a:r>
          </a:p>
          <a:p>
            <a:endParaRPr lang="en-US" sz="800" dirty="0"/>
          </a:p>
          <a:p>
            <a:endParaRPr lang="en-US" sz="800" dirty="0"/>
          </a:p>
          <a:p>
            <a:r>
              <a:rPr lang="en-US" sz="2800" dirty="0"/>
              <a:t>In the controversies.  To Him, the Scriptures are the final authority to settle any issue, always referring to them to silence His enemies. To the Lord, the Scriptures are not debatable.  So should they be to the believer. </a:t>
            </a:r>
          </a:p>
          <a:p>
            <a:endParaRPr lang="en-US" sz="2800" dirty="0">
              <a:solidFill>
                <a:srgbClr val="C00000"/>
              </a:solidFill>
            </a:endParaRPr>
          </a:p>
          <a:p>
            <a:r>
              <a:rPr lang="en-US" sz="2800" dirty="0">
                <a:solidFill>
                  <a:srgbClr val="C00000"/>
                </a:solidFill>
              </a:rPr>
              <a:t>Luke 10:26-28 </a:t>
            </a:r>
            <a:r>
              <a:rPr lang="en-US" sz="2800" dirty="0"/>
              <a:t>“What is written in the Law?” he replied. “How do you read it?” 27 He answered, “‘Love the Lord your God with all your heart and with all your soul and with all your strength and with all your mind’[a]; and, ‘Love your neighbor as yourself.’” 28 “You have answered correctly,” Jesus replied. “Do this and you will live.”</a:t>
            </a:r>
          </a:p>
        </p:txBody>
      </p:sp>
    </p:spTree>
    <p:extLst>
      <p:ext uri="{BB962C8B-B14F-4D97-AF65-F5344CB8AC3E}">
        <p14:creationId xmlns:p14="http://schemas.microsoft.com/office/powerpoint/2010/main" val="4269645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51D46-1F90-1DC2-F54D-EECE6AD9DE7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87D016D-0146-C2B4-F26A-4C88E583F442}"/>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572113F9-89AA-99B5-C0C2-F29CE13F1454}"/>
              </a:ext>
            </a:extLst>
          </p:cNvPr>
          <p:cNvSpPr txBox="1"/>
          <p:nvPr/>
        </p:nvSpPr>
        <p:spPr>
          <a:xfrm>
            <a:off x="1928648" y="512408"/>
            <a:ext cx="8098221" cy="707886"/>
          </a:xfrm>
          <a:prstGeom prst="rect">
            <a:avLst/>
          </a:prstGeom>
          <a:noFill/>
        </p:spPr>
        <p:txBody>
          <a:bodyPr wrap="square">
            <a:spAutoFit/>
          </a:bodyPr>
          <a:lstStyle/>
          <a:p>
            <a:pPr marL="0" marR="0" algn="just"/>
            <a:r>
              <a:rPr lang="en-US" sz="4000" dirty="0">
                <a:solidFill>
                  <a:srgbClr val="C00000"/>
                </a:solidFill>
                <a:effectLst/>
                <a:latin typeface="Mistral" panose="03090702030407020403" pitchFamily="66" charset="0"/>
                <a:ea typeface="Times New Roman" panose="02020603050405020304" pitchFamily="18" charset="0"/>
              </a:rPr>
              <a:t>3.</a:t>
            </a:r>
            <a:r>
              <a:rPr lang="en-US" sz="4000" dirty="0">
                <a:solidFill>
                  <a:srgbClr val="C00000"/>
                </a:solidFill>
                <a:latin typeface="Mistral" panose="03090702030407020403" pitchFamily="66" charset="0"/>
                <a:ea typeface="Times New Roman" panose="02020603050405020304" pitchFamily="18" charset="0"/>
              </a:rPr>
              <a:t>2</a:t>
            </a:r>
            <a:r>
              <a:rPr lang="en-US" sz="4000" dirty="0">
                <a:solidFill>
                  <a:srgbClr val="C00000"/>
                </a:solidFill>
                <a:effectLst/>
                <a:latin typeface="Mistral" panose="03090702030407020403" pitchFamily="66" charset="0"/>
                <a:ea typeface="Times New Roman" panose="02020603050405020304" pitchFamily="18" charset="0"/>
              </a:rPr>
              <a:t>  His endorsement of the New Testament</a:t>
            </a:r>
          </a:p>
        </p:txBody>
      </p:sp>
      <p:sp>
        <p:nvSpPr>
          <p:cNvPr id="8" name="TextBox 7">
            <a:extLst>
              <a:ext uri="{FF2B5EF4-FFF2-40B4-BE49-F238E27FC236}">
                <a16:creationId xmlns:a16="http://schemas.microsoft.com/office/drawing/2014/main" id="{39FA2FDB-398E-A2E0-582B-FCF773064FCD}"/>
              </a:ext>
            </a:extLst>
          </p:cNvPr>
          <p:cNvSpPr txBox="1"/>
          <p:nvPr/>
        </p:nvSpPr>
        <p:spPr>
          <a:xfrm>
            <a:off x="977461" y="2090172"/>
            <a:ext cx="10699532" cy="3108543"/>
          </a:xfrm>
          <a:prstGeom prst="rect">
            <a:avLst/>
          </a:prstGeom>
          <a:noFill/>
        </p:spPr>
        <p:txBody>
          <a:bodyPr wrap="square">
            <a:spAutoFit/>
          </a:bodyPr>
          <a:lstStyle/>
          <a:p>
            <a:r>
              <a:rPr lang="en-US" sz="2800" dirty="0"/>
              <a:t>The New Testament was written by authors who were either chosen personally by the Lord or were directly related to them in the work.  </a:t>
            </a:r>
          </a:p>
          <a:p>
            <a:endParaRPr lang="en-US" sz="2800" dirty="0"/>
          </a:p>
          <a:p>
            <a:r>
              <a:rPr lang="en-US" sz="2800" dirty="0"/>
              <a:t>As in the Old Testament where God chose the prophets to give a true record and interpretation of what he was doing, He did the same by the Lord Jesus' selection of the apostles who were responsible to do the same.  </a:t>
            </a:r>
          </a:p>
        </p:txBody>
      </p:sp>
    </p:spTree>
    <p:extLst>
      <p:ext uri="{BB962C8B-B14F-4D97-AF65-F5344CB8AC3E}">
        <p14:creationId xmlns:p14="http://schemas.microsoft.com/office/powerpoint/2010/main" val="167523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E42C0-16BC-FD68-7F00-69E378954CE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407B69A-0D62-D27D-00FA-BC85EA0157AA}"/>
              </a:ext>
            </a:extLst>
          </p:cNvPr>
          <p:cNvPicPr>
            <a:picLocks noChangeAspect="1"/>
          </p:cNvPicPr>
          <p:nvPr/>
        </p:nvPicPr>
        <p:blipFill>
          <a:blip r:embed="rId2"/>
          <a:stretch>
            <a:fillRect/>
          </a:stretch>
        </p:blipFill>
        <p:spPr>
          <a:xfrm>
            <a:off x="0" y="0"/>
            <a:ext cx="12192000" cy="6887484"/>
          </a:xfrm>
          <a:prstGeom prst="rect">
            <a:avLst/>
          </a:prstGeom>
        </p:spPr>
      </p:pic>
    </p:spTree>
    <p:extLst>
      <p:ext uri="{BB962C8B-B14F-4D97-AF65-F5344CB8AC3E}">
        <p14:creationId xmlns:p14="http://schemas.microsoft.com/office/powerpoint/2010/main" val="26154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0227E7-711B-A5FC-1B07-C0729829E19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07B8EB4-89F2-19EB-E1CF-820BB41B3EC8}"/>
              </a:ext>
            </a:extLst>
          </p:cNvPr>
          <p:cNvPicPr>
            <a:picLocks noChangeAspect="1"/>
          </p:cNvPicPr>
          <p:nvPr/>
        </p:nvPicPr>
        <p:blipFill>
          <a:blip r:embed="rId3"/>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EE7A7392-DB3F-23A3-53C0-B6D19201F220}"/>
              </a:ext>
            </a:extLst>
          </p:cNvPr>
          <p:cNvSpPr txBox="1"/>
          <p:nvPr/>
        </p:nvSpPr>
        <p:spPr>
          <a:xfrm>
            <a:off x="1928648" y="512408"/>
            <a:ext cx="8098221" cy="707886"/>
          </a:xfrm>
          <a:prstGeom prst="rect">
            <a:avLst/>
          </a:prstGeom>
          <a:noFill/>
        </p:spPr>
        <p:txBody>
          <a:bodyPr wrap="square">
            <a:spAutoFit/>
          </a:bodyPr>
          <a:lstStyle/>
          <a:p>
            <a:pPr marL="0" marR="0" algn="just"/>
            <a:r>
              <a:rPr lang="en-US" sz="4000" dirty="0">
                <a:solidFill>
                  <a:srgbClr val="C00000"/>
                </a:solidFill>
                <a:effectLst/>
                <a:latin typeface="Mistral" panose="03090702030407020403" pitchFamily="66" charset="0"/>
                <a:ea typeface="Times New Roman" panose="02020603050405020304" pitchFamily="18" charset="0"/>
              </a:rPr>
              <a:t>3.</a:t>
            </a:r>
            <a:r>
              <a:rPr lang="en-US" sz="4000" dirty="0">
                <a:solidFill>
                  <a:srgbClr val="C00000"/>
                </a:solidFill>
                <a:latin typeface="Mistral" panose="03090702030407020403" pitchFamily="66" charset="0"/>
                <a:ea typeface="Times New Roman" panose="02020603050405020304" pitchFamily="18" charset="0"/>
              </a:rPr>
              <a:t>2</a:t>
            </a:r>
            <a:r>
              <a:rPr lang="en-US" sz="4000" dirty="0">
                <a:solidFill>
                  <a:srgbClr val="C00000"/>
                </a:solidFill>
                <a:effectLst/>
                <a:latin typeface="Mistral" panose="03090702030407020403" pitchFamily="66" charset="0"/>
                <a:ea typeface="Times New Roman" panose="02020603050405020304" pitchFamily="18" charset="0"/>
              </a:rPr>
              <a:t>  His endorsement of the New Testament</a:t>
            </a:r>
          </a:p>
        </p:txBody>
      </p:sp>
      <p:sp>
        <p:nvSpPr>
          <p:cNvPr id="8" name="TextBox 7">
            <a:extLst>
              <a:ext uri="{FF2B5EF4-FFF2-40B4-BE49-F238E27FC236}">
                <a16:creationId xmlns:a16="http://schemas.microsoft.com/office/drawing/2014/main" id="{08C366CD-349E-9A07-BD99-EAB9F0DDB0A3}"/>
              </a:ext>
            </a:extLst>
          </p:cNvPr>
          <p:cNvSpPr txBox="1"/>
          <p:nvPr/>
        </p:nvSpPr>
        <p:spPr>
          <a:xfrm>
            <a:off x="1019503" y="2269432"/>
            <a:ext cx="10699532" cy="3539430"/>
          </a:xfrm>
          <a:prstGeom prst="rect">
            <a:avLst/>
          </a:prstGeom>
          <a:noFill/>
        </p:spPr>
        <p:txBody>
          <a:bodyPr wrap="square">
            <a:spAutoFit/>
          </a:bodyPr>
          <a:lstStyle/>
          <a:p>
            <a:r>
              <a:rPr lang="en-US" sz="2800" dirty="0">
                <a:solidFill>
                  <a:srgbClr val="C00000"/>
                </a:solidFill>
              </a:rPr>
              <a:t>Luke 6:12-16 (NIV)</a:t>
            </a:r>
          </a:p>
          <a:p>
            <a:r>
              <a:rPr lang="en-US" sz="2800" dirty="0"/>
              <a:t>12 One of those days Jesus went out to a mountainside to pray, and spent the night praying to God. 13 When morning came, he called his disciples to him and chose twelve of them, whom he also designated apostles: 14 Simon (whom he named Peter), his brother Andrew, James, John, Philip, Bartholomew, 15 Matthew, Thomas, James son of Alphaeus, Simon who was called the Zealot, 16 Judas son of James, and Judas Iscariot, who became a traitor.</a:t>
            </a:r>
          </a:p>
        </p:txBody>
      </p:sp>
    </p:spTree>
    <p:extLst>
      <p:ext uri="{BB962C8B-B14F-4D97-AF65-F5344CB8AC3E}">
        <p14:creationId xmlns:p14="http://schemas.microsoft.com/office/powerpoint/2010/main" val="2290072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DED880-CFE6-8D30-991E-8353E7A9CF8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008ED02-8208-9DC5-4792-D9ADE5F1E431}"/>
              </a:ext>
            </a:extLst>
          </p:cNvPr>
          <p:cNvPicPr>
            <a:picLocks noChangeAspect="1"/>
          </p:cNvPicPr>
          <p:nvPr/>
        </p:nvPicPr>
        <p:blipFill>
          <a:blip r:embed="rId2"/>
          <a:stretch>
            <a:fillRect/>
          </a:stretch>
        </p:blipFill>
        <p:spPr>
          <a:xfrm>
            <a:off x="0" y="0"/>
            <a:ext cx="12237440" cy="6858000"/>
          </a:xfrm>
          <a:prstGeom prst="rect">
            <a:avLst/>
          </a:prstGeom>
        </p:spPr>
      </p:pic>
      <p:sp>
        <p:nvSpPr>
          <p:cNvPr id="8" name="TextBox 7">
            <a:extLst>
              <a:ext uri="{FF2B5EF4-FFF2-40B4-BE49-F238E27FC236}">
                <a16:creationId xmlns:a16="http://schemas.microsoft.com/office/drawing/2014/main" id="{996D80E5-31C6-40FA-17FA-84D9529D6B13}"/>
              </a:ext>
            </a:extLst>
          </p:cNvPr>
          <p:cNvSpPr txBox="1"/>
          <p:nvPr/>
        </p:nvSpPr>
        <p:spPr>
          <a:xfrm>
            <a:off x="1275307" y="2075903"/>
            <a:ext cx="9595946" cy="3539430"/>
          </a:xfrm>
          <a:prstGeom prst="rect">
            <a:avLst/>
          </a:prstGeom>
          <a:noFill/>
        </p:spPr>
        <p:txBody>
          <a:bodyPr wrap="square">
            <a:spAutoFit/>
          </a:bodyPr>
          <a:lstStyle/>
          <a:p>
            <a:pPr lvl="0"/>
            <a:r>
              <a:rPr lang="en-US" sz="2800" dirty="0"/>
              <a:t>They had a personal call and authorization from the Lord Jesus.  This is clear in the case of the twelve.  Paul claimed that His commission to be an apostle was "sent" not from men nor by men but by the Lord Jesus Christ.  </a:t>
            </a:r>
          </a:p>
          <a:p>
            <a:pPr lvl="0"/>
            <a:endParaRPr lang="en-US" sz="2800" dirty="0"/>
          </a:p>
          <a:p>
            <a:pPr lvl="0"/>
            <a:r>
              <a:rPr lang="en-US" sz="2800" dirty="0">
                <a:solidFill>
                  <a:srgbClr val="C00000"/>
                </a:solidFill>
              </a:rPr>
              <a:t>Galatians 1:1 (NIV)</a:t>
            </a:r>
          </a:p>
          <a:p>
            <a:pPr lvl="0"/>
            <a:r>
              <a:rPr lang="en-US" sz="2800" dirty="0"/>
              <a:t>Paul, an apostle—sent not from men nor by a man, but by Jesus Christ and God the Father, who raised him from the dead</a:t>
            </a:r>
          </a:p>
        </p:txBody>
      </p:sp>
      <p:sp>
        <p:nvSpPr>
          <p:cNvPr id="2" name="TextBox 1">
            <a:extLst>
              <a:ext uri="{FF2B5EF4-FFF2-40B4-BE49-F238E27FC236}">
                <a16:creationId xmlns:a16="http://schemas.microsoft.com/office/drawing/2014/main" id="{AF3FA685-3E5C-3C82-3876-B421866E8843}"/>
              </a:ext>
            </a:extLst>
          </p:cNvPr>
          <p:cNvSpPr txBox="1"/>
          <p:nvPr/>
        </p:nvSpPr>
        <p:spPr>
          <a:xfrm>
            <a:off x="1728952" y="568394"/>
            <a:ext cx="10074166" cy="2062103"/>
          </a:xfrm>
          <a:prstGeom prst="rect">
            <a:avLst/>
          </a:prstGeom>
          <a:noFill/>
        </p:spPr>
        <p:txBody>
          <a:bodyPr wrap="square">
            <a:spAutoFit/>
          </a:bodyPr>
          <a:lstStyle/>
          <a:p>
            <a:pPr marL="0" marR="0" algn="just"/>
            <a:r>
              <a:rPr lang="en-US" sz="3200" dirty="0">
                <a:solidFill>
                  <a:srgbClr val="C00000"/>
                </a:solidFill>
                <a:effectLst/>
                <a:latin typeface="Arial Narrow" panose="020B0606020202030204" pitchFamily="34" charset="0"/>
                <a:ea typeface="Times New Roman" panose="02020603050405020304" pitchFamily="18" charset="0"/>
              </a:rPr>
              <a:t>3.3   Arguments to the uniqueness and reality of the </a:t>
            </a:r>
          </a:p>
          <a:p>
            <a:pPr marL="0" marR="0" algn="just"/>
            <a:r>
              <a:rPr lang="en-US" sz="3200" dirty="0">
                <a:solidFill>
                  <a:srgbClr val="C00000"/>
                </a:solidFill>
                <a:latin typeface="Arial Narrow" panose="020B0606020202030204" pitchFamily="34" charset="0"/>
                <a:ea typeface="Times New Roman" panose="02020603050405020304" pitchFamily="18" charset="0"/>
              </a:rPr>
              <a:t>                      </a:t>
            </a:r>
            <a:r>
              <a:rPr lang="en-US" sz="3200" dirty="0">
                <a:solidFill>
                  <a:srgbClr val="C00000"/>
                </a:solidFill>
                <a:effectLst/>
                <a:latin typeface="Arial Narrow" panose="020B0606020202030204" pitchFamily="34" charset="0"/>
                <a:ea typeface="Times New Roman" panose="02020603050405020304" pitchFamily="18" charset="0"/>
              </a:rPr>
              <a:t>apostolic authority</a:t>
            </a:r>
          </a:p>
          <a:p>
            <a:pPr marL="0" marR="0" algn="just"/>
            <a:endParaRPr lang="en-US" sz="3200" dirty="0">
              <a:solidFill>
                <a:srgbClr val="C00000"/>
              </a:solidFill>
              <a:effectLst/>
              <a:latin typeface="Arial Narrow" panose="020B0606020202030204" pitchFamily="34" charset="0"/>
              <a:ea typeface="Times New Roman" panose="02020603050405020304" pitchFamily="18" charset="0"/>
            </a:endParaRPr>
          </a:p>
          <a:p>
            <a:pPr marL="0" marR="0" algn="just"/>
            <a:endParaRPr lang="en-US" sz="3200" dirty="0">
              <a:solidFill>
                <a:srgbClr val="C00000"/>
              </a:solidFill>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40468196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364612-729F-F61A-631D-7E7FEF2C5B1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E8D52F0-42E9-8D0A-8188-6E24126D4AB8}"/>
              </a:ext>
            </a:extLst>
          </p:cNvPr>
          <p:cNvPicPr>
            <a:picLocks noChangeAspect="1"/>
          </p:cNvPicPr>
          <p:nvPr/>
        </p:nvPicPr>
        <p:blipFill>
          <a:blip r:embed="rId3"/>
          <a:stretch>
            <a:fillRect/>
          </a:stretch>
        </p:blipFill>
        <p:spPr>
          <a:xfrm>
            <a:off x="0" y="0"/>
            <a:ext cx="12237440" cy="6858000"/>
          </a:xfrm>
          <a:prstGeom prst="rect">
            <a:avLst/>
          </a:prstGeom>
        </p:spPr>
      </p:pic>
      <p:sp>
        <p:nvSpPr>
          <p:cNvPr id="8" name="TextBox 7">
            <a:extLst>
              <a:ext uri="{FF2B5EF4-FFF2-40B4-BE49-F238E27FC236}">
                <a16:creationId xmlns:a16="http://schemas.microsoft.com/office/drawing/2014/main" id="{8247740B-E4E1-C4F4-39E7-5DE03B6047EB}"/>
              </a:ext>
            </a:extLst>
          </p:cNvPr>
          <p:cNvSpPr txBox="1"/>
          <p:nvPr/>
        </p:nvSpPr>
        <p:spPr>
          <a:xfrm>
            <a:off x="762888" y="1164134"/>
            <a:ext cx="10666223" cy="5386090"/>
          </a:xfrm>
          <a:prstGeom prst="rect">
            <a:avLst/>
          </a:prstGeom>
          <a:noFill/>
        </p:spPr>
        <p:txBody>
          <a:bodyPr wrap="square">
            <a:spAutoFit/>
          </a:bodyPr>
          <a:lstStyle/>
          <a:p>
            <a:pPr lvl="0"/>
            <a:r>
              <a:rPr lang="en-US" sz="2800" dirty="0">
                <a:sym typeface="Wingdings" panose="05000000000000000000" pitchFamily="2" charset="2"/>
              </a:rPr>
              <a:t></a:t>
            </a:r>
            <a:r>
              <a:rPr lang="en-US" sz="2800" dirty="0"/>
              <a:t>They had an eyewitness experience of the Lord. In fact, this was one of the requirements for the choosing of a replacement for Judas Iscariot.  As for Paul, he has seen the Lord. </a:t>
            </a:r>
          </a:p>
          <a:p>
            <a:pPr lvl="0"/>
            <a:r>
              <a:rPr lang="en-US" sz="2800" dirty="0">
                <a:solidFill>
                  <a:srgbClr val="C00000"/>
                </a:solidFill>
              </a:rPr>
              <a:t>Acts 1:15-26 (NIV)</a:t>
            </a:r>
          </a:p>
          <a:p>
            <a:pPr lvl="0"/>
            <a:endParaRPr lang="en-US" sz="2800" dirty="0">
              <a:solidFill>
                <a:srgbClr val="C00000"/>
              </a:solidFill>
            </a:endParaRPr>
          </a:p>
          <a:p>
            <a:pPr marL="457200" lvl="0" indent="-457200">
              <a:buFont typeface="Wingdings" panose="05000000000000000000" pitchFamily="2" charset="2"/>
              <a:buChar char="à"/>
            </a:pPr>
            <a:r>
              <a:rPr lang="en-US" sz="2800" dirty="0"/>
              <a:t>Their message was confirmed and is continually being confirmed by signs and wonders</a:t>
            </a:r>
          </a:p>
          <a:p>
            <a:pPr lvl="0"/>
            <a:endParaRPr lang="en-US" sz="800" dirty="0"/>
          </a:p>
          <a:p>
            <a:pPr lvl="0"/>
            <a:r>
              <a:rPr lang="en-US" sz="2800" dirty="0">
                <a:solidFill>
                  <a:srgbClr val="C00000"/>
                </a:solidFill>
              </a:rPr>
              <a:t>Hebrews 2:3-4 (NIV)</a:t>
            </a:r>
          </a:p>
          <a:p>
            <a:pPr lvl="0"/>
            <a:r>
              <a:rPr lang="en-US" sz="2800" dirty="0"/>
              <a:t>How shall we escape if we ignore so great a salvation? This salvation, which was first announced by the Lord, was confirmed to us by those who heard him. 4 God also testified to it by signs, wonders and various miracles, and by gifts of the Holy Spirit distributed according to his will.</a:t>
            </a:r>
            <a:endParaRPr lang="en-US" sz="2800" dirty="0">
              <a:solidFill>
                <a:srgbClr val="C00000"/>
              </a:solidFill>
            </a:endParaRPr>
          </a:p>
        </p:txBody>
      </p:sp>
      <p:sp>
        <p:nvSpPr>
          <p:cNvPr id="2" name="TextBox 1">
            <a:extLst>
              <a:ext uri="{FF2B5EF4-FFF2-40B4-BE49-F238E27FC236}">
                <a16:creationId xmlns:a16="http://schemas.microsoft.com/office/drawing/2014/main" id="{67F85150-6348-45DE-B1C2-638DA7DC7414}"/>
              </a:ext>
            </a:extLst>
          </p:cNvPr>
          <p:cNvSpPr txBox="1"/>
          <p:nvPr/>
        </p:nvSpPr>
        <p:spPr>
          <a:xfrm>
            <a:off x="1557230" y="74407"/>
            <a:ext cx="10074166" cy="2308324"/>
          </a:xfrm>
          <a:prstGeom prst="rect">
            <a:avLst/>
          </a:prstGeom>
          <a:noFill/>
        </p:spPr>
        <p:txBody>
          <a:bodyPr wrap="square">
            <a:spAutoFit/>
          </a:bodyPr>
          <a:lstStyle/>
          <a:p>
            <a:pPr marL="0" marR="0" algn="just"/>
            <a:r>
              <a:rPr lang="en-US" sz="3600" dirty="0">
                <a:solidFill>
                  <a:srgbClr val="C00000"/>
                </a:solidFill>
                <a:effectLst/>
                <a:latin typeface="Arial Narrow" panose="020B0606020202030204" pitchFamily="34" charset="0"/>
                <a:ea typeface="Times New Roman" panose="02020603050405020304" pitchFamily="18" charset="0"/>
              </a:rPr>
              <a:t>3.3   Arguments to the uniqueness and reality of the </a:t>
            </a:r>
          </a:p>
          <a:p>
            <a:pPr marL="0" marR="0" algn="just"/>
            <a:r>
              <a:rPr lang="en-US" sz="3600" dirty="0">
                <a:solidFill>
                  <a:srgbClr val="C00000"/>
                </a:solidFill>
                <a:latin typeface="Arial Narrow" panose="020B0606020202030204" pitchFamily="34" charset="0"/>
                <a:ea typeface="Times New Roman" panose="02020603050405020304" pitchFamily="18" charset="0"/>
              </a:rPr>
              <a:t>                      </a:t>
            </a:r>
            <a:r>
              <a:rPr lang="en-US" sz="3600" dirty="0">
                <a:solidFill>
                  <a:srgbClr val="C00000"/>
                </a:solidFill>
                <a:effectLst/>
                <a:latin typeface="Arial Narrow" panose="020B0606020202030204" pitchFamily="34" charset="0"/>
                <a:ea typeface="Times New Roman" panose="02020603050405020304" pitchFamily="18" charset="0"/>
              </a:rPr>
              <a:t>apostolic authority</a:t>
            </a:r>
          </a:p>
          <a:p>
            <a:pPr marL="0" marR="0" algn="just"/>
            <a:endParaRPr lang="en-US" sz="3600" dirty="0">
              <a:solidFill>
                <a:srgbClr val="C00000"/>
              </a:solidFill>
              <a:effectLst/>
              <a:latin typeface="Arial Narrow" panose="020B0606020202030204" pitchFamily="34" charset="0"/>
              <a:ea typeface="Times New Roman" panose="02020603050405020304" pitchFamily="18" charset="0"/>
            </a:endParaRPr>
          </a:p>
          <a:p>
            <a:pPr marL="0" marR="0" algn="just"/>
            <a:endParaRPr lang="en-US" sz="3600" dirty="0">
              <a:solidFill>
                <a:srgbClr val="C00000"/>
              </a:solidFill>
              <a:effectLst/>
              <a:latin typeface="Arial Narrow" panose="020B0606020202030204" pitchFamily="34" charset="0"/>
              <a:ea typeface="Times New Roman" panose="02020603050405020304" pitchFamily="18" charset="0"/>
            </a:endParaRPr>
          </a:p>
        </p:txBody>
      </p:sp>
    </p:spTree>
    <p:extLst>
      <p:ext uri="{BB962C8B-B14F-4D97-AF65-F5344CB8AC3E}">
        <p14:creationId xmlns:p14="http://schemas.microsoft.com/office/powerpoint/2010/main" val="1869720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213BB-06EF-05D7-6EA6-D8CEAFF389E3}"/>
            </a:ext>
          </a:extLst>
        </p:cNvPr>
        <p:cNvGrpSpPr/>
        <p:nvPr/>
      </p:nvGrpSpPr>
      <p:grpSpPr>
        <a:xfrm>
          <a:off x="0" y="0"/>
          <a:ext cx="0" cy="0"/>
          <a:chOff x="0" y="0"/>
          <a:chExt cx="0" cy="0"/>
        </a:xfrm>
      </p:grpSpPr>
      <p:pic>
        <p:nvPicPr>
          <p:cNvPr id="11" name="Picture 10">
            <a:extLst>
              <a:ext uri="{FF2B5EF4-FFF2-40B4-BE49-F238E27FC236}">
                <a16:creationId xmlns:a16="http://schemas.microsoft.com/office/drawing/2014/main" id="{2835FAB8-040D-4809-15C9-D77F69CB22C8}"/>
              </a:ext>
            </a:extLst>
          </p:cNvPr>
          <p:cNvPicPr>
            <a:picLocks noChangeAspect="1"/>
          </p:cNvPicPr>
          <p:nvPr/>
        </p:nvPicPr>
        <p:blipFill>
          <a:blip r:embed="rId3"/>
          <a:stretch>
            <a:fillRect/>
          </a:stretch>
        </p:blipFill>
        <p:spPr>
          <a:xfrm>
            <a:off x="0" y="0"/>
            <a:ext cx="12281418" cy="6858000"/>
          </a:xfrm>
          <a:prstGeom prst="rect">
            <a:avLst/>
          </a:prstGeom>
        </p:spPr>
      </p:pic>
      <p:sp>
        <p:nvSpPr>
          <p:cNvPr id="9" name="TextBox 8">
            <a:extLst>
              <a:ext uri="{FF2B5EF4-FFF2-40B4-BE49-F238E27FC236}">
                <a16:creationId xmlns:a16="http://schemas.microsoft.com/office/drawing/2014/main" id="{447B9634-7E81-8AEB-9D09-34569822A34F}"/>
              </a:ext>
            </a:extLst>
          </p:cNvPr>
          <p:cNvSpPr txBox="1"/>
          <p:nvPr/>
        </p:nvSpPr>
        <p:spPr>
          <a:xfrm>
            <a:off x="218090" y="1748926"/>
            <a:ext cx="8190186" cy="5509200"/>
          </a:xfrm>
          <a:prstGeom prst="rect">
            <a:avLst/>
          </a:prstGeom>
          <a:noFill/>
        </p:spPr>
        <p:txBody>
          <a:bodyPr wrap="square">
            <a:spAutoFit/>
          </a:bodyPr>
          <a:lstStyle/>
          <a:p>
            <a:pPr marL="342900" marR="0" lvl="0" indent="-342900">
              <a:buFont typeface="Symbol" panose="05050102010706020507" pitchFamily="18" charset="2"/>
              <a:buChar char=""/>
              <a:tabLst>
                <a:tab pos="1143000" algn="l"/>
              </a:tabLst>
            </a:pPr>
            <a:r>
              <a:rPr lang="en-US" sz="3200" dirty="0">
                <a:effectLst/>
                <a:latin typeface="MV Boli" panose="02000500030200090000" pitchFamily="2" charset="0"/>
                <a:ea typeface="Times New Roman" panose="02020603050405020304" pitchFamily="18" charset="0"/>
                <a:cs typeface="MV Boli" panose="02000500030200090000" pitchFamily="2" charset="0"/>
              </a:rPr>
              <a:t>The Lord Jesus endorsed the authority of the Old Testament by submitting to it in his life.</a:t>
            </a:r>
          </a:p>
          <a:p>
            <a:pPr marL="342900" marR="0" lvl="0" indent="-342900">
              <a:buFont typeface="Symbol" panose="05050102010706020507" pitchFamily="18" charset="2"/>
              <a:buChar char=""/>
              <a:tabLst>
                <a:tab pos="1143000" algn="l"/>
              </a:tabLst>
            </a:pPr>
            <a:endParaRPr lang="en-US" sz="3200" dirty="0">
              <a:latin typeface="MV Boli" panose="02000500030200090000" pitchFamily="2" charset="0"/>
              <a:ea typeface="Times New Roman" panose="02020603050405020304" pitchFamily="18" charset="0"/>
              <a:cs typeface="MV Boli" panose="02000500030200090000" pitchFamily="2" charset="0"/>
            </a:endParaRPr>
          </a:p>
          <a:p>
            <a:pPr marL="342900" marR="0" lvl="0" indent="-342900">
              <a:buFont typeface="Symbol" panose="05050102010706020507" pitchFamily="18" charset="2"/>
              <a:buChar char=""/>
              <a:tabLst>
                <a:tab pos="1143000" algn="l"/>
              </a:tabLst>
            </a:pPr>
            <a:r>
              <a:rPr lang="en-US" sz="3200" dirty="0">
                <a:effectLst/>
                <a:latin typeface="MV Boli" panose="02000500030200090000" pitchFamily="2" charset="0"/>
                <a:ea typeface="Times New Roman" panose="02020603050405020304" pitchFamily="18" charset="0"/>
                <a:cs typeface="MV Boli" panose="02000500030200090000" pitchFamily="2" charset="0"/>
              </a:rPr>
              <a:t>He endorsed the authority of the New Testament by selecting the apostles who recorded it or who personally knew the writers who did.  Examples are Matthew, John, Mark, Luke, Peter and Paul.</a:t>
            </a:r>
          </a:p>
          <a:p>
            <a:pPr marL="914400" marR="0"/>
            <a:r>
              <a:rPr lang="en-US" sz="3200" dirty="0">
                <a:effectLst/>
                <a:latin typeface="MV Boli" panose="02000500030200090000" pitchFamily="2" charset="0"/>
                <a:ea typeface="Times New Roman" panose="02020603050405020304" pitchFamily="18" charset="0"/>
                <a:cs typeface="MV Boli" panose="02000500030200090000" pitchFamily="2" charset="0"/>
              </a:rPr>
              <a:t> </a:t>
            </a:r>
          </a:p>
        </p:txBody>
      </p:sp>
      <p:sp>
        <p:nvSpPr>
          <p:cNvPr id="12" name="TextBox 11">
            <a:extLst>
              <a:ext uri="{FF2B5EF4-FFF2-40B4-BE49-F238E27FC236}">
                <a16:creationId xmlns:a16="http://schemas.microsoft.com/office/drawing/2014/main" id="{035D1453-A840-D58B-F91C-449FCDE7E9FF}"/>
              </a:ext>
            </a:extLst>
          </p:cNvPr>
          <p:cNvSpPr txBox="1"/>
          <p:nvPr/>
        </p:nvSpPr>
        <p:spPr>
          <a:xfrm>
            <a:off x="751490" y="365263"/>
            <a:ext cx="8098221" cy="830997"/>
          </a:xfrm>
          <a:prstGeom prst="rect">
            <a:avLst/>
          </a:prstGeom>
          <a:noFill/>
        </p:spPr>
        <p:txBody>
          <a:bodyPr wrap="square">
            <a:spAutoFit/>
          </a:bodyPr>
          <a:lstStyle/>
          <a:p>
            <a:pPr marL="0" marR="0" algn="just"/>
            <a:r>
              <a:rPr lang="en-US" sz="4800" dirty="0">
                <a:solidFill>
                  <a:srgbClr val="C00000"/>
                </a:solidFill>
                <a:effectLst/>
                <a:latin typeface="Mistral" panose="03090702030407020403" pitchFamily="66" charset="0"/>
                <a:ea typeface="Times New Roman" panose="02020603050405020304" pitchFamily="18" charset="0"/>
              </a:rPr>
              <a:t>3.4  Summary</a:t>
            </a:r>
          </a:p>
        </p:txBody>
      </p:sp>
    </p:spTree>
    <p:extLst>
      <p:ext uri="{BB962C8B-B14F-4D97-AF65-F5344CB8AC3E}">
        <p14:creationId xmlns:p14="http://schemas.microsoft.com/office/powerpoint/2010/main" val="2272703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3368FD-96C9-8001-3D66-6E54E7FF2C0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4D37607-124B-A301-89C5-C81368D65317}"/>
              </a:ext>
            </a:extLst>
          </p:cNvPr>
          <p:cNvPicPr>
            <a:picLocks noChangeAspect="1"/>
          </p:cNvPicPr>
          <p:nvPr/>
        </p:nvPicPr>
        <p:blipFill>
          <a:blip r:embed="rId2"/>
          <a:stretch>
            <a:fillRect/>
          </a:stretch>
        </p:blipFill>
        <p:spPr>
          <a:xfrm>
            <a:off x="0" y="0"/>
            <a:ext cx="12235690" cy="6858000"/>
          </a:xfrm>
          <a:prstGeom prst="rect">
            <a:avLst/>
          </a:prstGeom>
        </p:spPr>
      </p:pic>
      <p:sp>
        <p:nvSpPr>
          <p:cNvPr id="5" name="TextBox 4">
            <a:extLst>
              <a:ext uri="{FF2B5EF4-FFF2-40B4-BE49-F238E27FC236}">
                <a16:creationId xmlns:a16="http://schemas.microsoft.com/office/drawing/2014/main" id="{E659DEC8-33DB-2524-85D2-D057F4A99F99}"/>
              </a:ext>
            </a:extLst>
          </p:cNvPr>
          <p:cNvSpPr txBox="1"/>
          <p:nvPr/>
        </p:nvSpPr>
        <p:spPr>
          <a:xfrm>
            <a:off x="310055" y="1614127"/>
            <a:ext cx="8087710" cy="1200329"/>
          </a:xfrm>
          <a:prstGeom prst="rect">
            <a:avLst/>
          </a:prstGeom>
          <a:noFill/>
        </p:spPr>
        <p:txBody>
          <a:bodyPr wrap="square">
            <a:spAutoFit/>
          </a:bodyPr>
          <a:lstStyle/>
          <a:p>
            <a:pPr marL="342900" marR="0" lvl="0" indent="-342900" algn="just">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rPr>
              <a:t>The Bible is a revelation given by the inspiration of God and which carries the authority of God.</a:t>
            </a:r>
          </a:p>
          <a:p>
            <a:pPr marL="457200" marR="0" algn="just"/>
            <a:r>
              <a:rPr lang="en-US" sz="2400" dirty="0">
                <a:effectLst/>
                <a:latin typeface="Times New Roman" panose="02020603050405020304" pitchFamily="18" charset="0"/>
                <a:ea typeface="Times New Roman" panose="02020603050405020304" pitchFamily="18" charset="0"/>
              </a:rPr>
              <a:t> </a:t>
            </a:r>
          </a:p>
        </p:txBody>
      </p:sp>
      <p:sp>
        <p:nvSpPr>
          <p:cNvPr id="11" name="TextBox 10">
            <a:extLst>
              <a:ext uri="{FF2B5EF4-FFF2-40B4-BE49-F238E27FC236}">
                <a16:creationId xmlns:a16="http://schemas.microsoft.com/office/drawing/2014/main" id="{A7AD345F-FD30-E4F5-2311-C5B686E4520F}"/>
              </a:ext>
            </a:extLst>
          </p:cNvPr>
          <p:cNvSpPr txBox="1"/>
          <p:nvPr/>
        </p:nvSpPr>
        <p:spPr>
          <a:xfrm>
            <a:off x="310055" y="3200173"/>
            <a:ext cx="8171793" cy="1938992"/>
          </a:xfrm>
          <a:prstGeom prst="rect">
            <a:avLst/>
          </a:prstGeom>
          <a:noFill/>
        </p:spPr>
        <p:txBody>
          <a:bodyPr wrap="square">
            <a:spAutoFit/>
          </a:bodyPr>
          <a:lstStyle/>
          <a:p>
            <a:pPr marL="342900" marR="0" lvl="0" indent="-342900">
              <a:buFont typeface="Symbol" panose="05050102010706020507" pitchFamily="18" charset="2"/>
              <a:buChar char=""/>
              <a:tabLst>
                <a:tab pos="685800" algn="l"/>
              </a:tabLst>
            </a:pPr>
            <a:r>
              <a:rPr lang="en-US" sz="2400" dirty="0">
                <a:effectLst/>
                <a:latin typeface="Times New Roman" panose="02020603050405020304" pitchFamily="18" charset="0"/>
                <a:ea typeface="Times New Roman" panose="02020603050405020304" pitchFamily="18" charset="0"/>
              </a:rPr>
              <a:t>The Lord Jesus submitted to the authority of the Old Testament in His life and conduct and was fully responsible in the selection of the writers of the New Testament.  To deny the Bible is to deny Jesus Christ for the authority of the Bible and the authority of the Lord rise and fall together.</a:t>
            </a:r>
          </a:p>
        </p:txBody>
      </p:sp>
    </p:spTree>
    <p:extLst>
      <p:ext uri="{BB962C8B-B14F-4D97-AF65-F5344CB8AC3E}">
        <p14:creationId xmlns:p14="http://schemas.microsoft.com/office/powerpoint/2010/main" val="411568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F381BE-DE87-EBA3-630A-B6A57514030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F97F0B8-A8EF-81C6-AE84-A41D9F996018}"/>
              </a:ext>
            </a:extLst>
          </p:cNvPr>
          <p:cNvPicPr>
            <a:picLocks noChangeAspect="1"/>
          </p:cNvPicPr>
          <p:nvPr/>
        </p:nvPicPr>
        <p:blipFill>
          <a:blip r:embed="rId2"/>
          <a:stretch>
            <a:fillRect/>
          </a:stretch>
        </p:blipFill>
        <p:spPr>
          <a:xfrm>
            <a:off x="0" y="0"/>
            <a:ext cx="12192000" cy="6872992"/>
          </a:xfrm>
          <a:prstGeom prst="rect">
            <a:avLst/>
          </a:prstGeom>
        </p:spPr>
      </p:pic>
    </p:spTree>
    <p:extLst>
      <p:ext uri="{BB962C8B-B14F-4D97-AF65-F5344CB8AC3E}">
        <p14:creationId xmlns:p14="http://schemas.microsoft.com/office/powerpoint/2010/main" val="143983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113EB-A592-C044-332F-59E16A202E7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EBD19B6-1E73-5F8A-914B-E94B37ED60B2}"/>
              </a:ext>
            </a:extLst>
          </p:cNvPr>
          <p:cNvPicPr>
            <a:picLocks noChangeAspect="1"/>
          </p:cNvPicPr>
          <p:nvPr/>
        </p:nvPicPr>
        <p:blipFill>
          <a:blip r:embed="rId2"/>
          <a:stretch>
            <a:fillRect/>
          </a:stretch>
        </p:blipFill>
        <p:spPr>
          <a:xfrm>
            <a:off x="0" y="-89933"/>
            <a:ext cx="12207768" cy="6947933"/>
          </a:xfrm>
          <a:prstGeom prst="rect">
            <a:avLst/>
          </a:prstGeom>
        </p:spPr>
      </p:pic>
      <p:sp>
        <p:nvSpPr>
          <p:cNvPr id="5" name="TextBox 4">
            <a:extLst>
              <a:ext uri="{FF2B5EF4-FFF2-40B4-BE49-F238E27FC236}">
                <a16:creationId xmlns:a16="http://schemas.microsoft.com/office/drawing/2014/main" id="{BC95542E-C72F-7645-1CAC-18B67F6DAD18}"/>
              </a:ext>
            </a:extLst>
          </p:cNvPr>
          <p:cNvSpPr txBox="1"/>
          <p:nvPr/>
        </p:nvSpPr>
        <p:spPr>
          <a:xfrm>
            <a:off x="5467165" y="1102302"/>
            <a:ext cx="6616316" cy="4031873"/>
          </a:xfrm>
          <a:prstGeom prst="rect">
            <a:avLst/>
          </a:prstGeom>
          <a:noFill/>
        </p:spPr>
        <p:txBody>
          <a:bodyPr wrap="square">
            <a:spAutoFit/>
          </a:bodyPr>
          <a:lstStyle/>
          <a:p>
            <a:r>
              <a:rPr lang="en-US" sz="3200" b="1" i="0" dirty="0">
                <a:solidFill>
                  <a:srgbClr val="C00000"/>
                </a:solidFill>
                <a:effectLst/>
                <a:latin typeface="system-ui"/>
              </a:rPr>
              <a:t>Isaiah 55:8-9 (NIV)</a:t>
            </a:r>
          </a:p>
          <a:p>
            <a:r>
              <a:rPr lang="en-US" sz="3200" b="1" i="0" baseline="30000" dirty="0">
                <a:solidFill>
                  <a:srgbClr val="000000"/>
                </a:solidFill>
                <a:effectLst/>
                <a:latin typeface="system-ui"/>
              </a:rPr>
              <a:t>8</a:t>
            </a:r>
            <a:r>
              <a:rPr lang="en-US" sz="3200" b="0" i="0" dirty="0">
                <a:solidFill>
                  <a:srgbClr val="000000"/>
                </a:solidFill>
                <a:effectLst/>
                <a:latin typeface="system-ui"/>
              </a:rPr>
              <a:t>“For my thoughts are not your thoughts, neither are your ways my ways,” declares the </a:t>
            </a:r>
            <a:r>
              <a:rPr lang="en-US" sz="3200" b="0" i="0" cap="small" dirty="0">
                <a:solidFill>
                  <a:srgbClr val="000000"/>
                </a:solidFill>
                <a:effectLst/>
                <a:latin typeface="system-ui"/>
              </a:rPr>
              <a:t>Lord</a:t>
            </a:r>
            <a:r>
              <a:rPr lang="en-US" sz="3200" b="0" i="0" dirty="0">
                <a:solidFill>
                  <a:srgbClr val="000000"/>
                </a:solidFill>
                <a:effectLst/>
                <a:latin typeface="system-ui"/>
              </a:rPr>
              <a:t>.</a:t>
            </a:r>
            <a:br>
              <a:rPr lang="en-US" sz="3200" dirty="0"/>
            </a:br>
            <a:r>
              <a:rPr lang="en-US" sz="3200" b="1" i="0" baseline="30000" dirty="0">
                <a:solidFill>
                  <a:srgbClr val="000000"/>
                </a:solidFill>
                <a:effectLst/>
                <a:latin typeface="system-ui"/>
              </a:rPr>
              <a:t>9 </a:t>
            </a:r>
            <a:r>
              <a:rPr lang="en-US" sz="3200" b="0" i="0" dirty="0">
                <a:solidFill>
                  <a:srgbClr val="000000"/>
                </a:solidFill>
                <a:effectLst/>
                <a:latin typeface="system-ui"/>
              </a:rPr>
              <a:t>“As the heavens are higher than the earth, so are my ways higher than your ways and my thoughts than your thoughts.</a:t>
            </a:r>
            <a:endParaRPr lang="en-US" sz="3200" dirty="0"/>
          </a:p>
        </p:txBody>
      </p:sp>
    </p:spTree>
    <p:extLst>
      <p:ext uri="{BB962C8B-B14F-4D97-AF65-F5344CB8AC3E}">
        <p14:creationId xmlns:p14="http://schemas.microsoft.com/office/powerpoint/2010/main" val="2860263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0A8B0-F073-EBC4-3C66-BC345A72F81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2E84F4-6139-0F32-6312-F3D6D7B72A60}"/>
              </a:ext>
            </a:extLst>
          </p:cNvPr>
          <p:cNvPicPr>
            <a:picLocks noChangeAspect="1"/>
          </p:cNvPicPr>
          <p:nvPr/>
        </p:nvPicPr>
        <p:blipFill>
          <a:blip r:embed="rId3"/>
          <a:stretch>
            <a:fillRect/>
          </a:stretch>
        </p:blipFill>
        <p:spPr>
          <a:xfrm>
            <a:off x="0" y="0"/>
            <a:ext cx="12192000" cy="6868438"/>
          </a:xfrm>
          <a:prstGeom prst="rect">
            <a:avLst/>
          </a:prstGeom>
        </p:spPr>
      </p:pic>
      <p:sp>
        <p:nvSpPr>
          <p:cNvPr id="5" name="TextBox 4">
            <a:extLst>
              <a:ext uri="{FF2B5EF4-FFF2-40B4-BE49-F238E27FC236}">
                <a16:creationId xmlns:a16="http://schemas.microsoft.com/office/drawing/2014/main" id="{E3E4E761-3053-4327-E1B3-5D5E3ED45D3A}"/>
              </a:ext>
            </a:extLst>
          </p:cNvPr>
          <p:cNvSpPr txBox="1"/>
          <p:nvPr/>
        </p:nvSpPr>
        <p:spPr>
          <a:xfrm>
            <a:off x="557049" y="2125149"/>
            <a:ext cx="4340772" cy="3970318"/>
          </a:xfrm>
          <a:prstGeom prst="rect">
            <a:avLst/>
          </a:prstGeom>
          <a:noFill/>
        </p:spPr>
        <p:txBody>
          <a:bodyPr wrap="square">
            <a:spAutoFit/>
          </a:bodyPr>
          <a:lstStyle/>
          <a:p>
            <a:r>
              <a:rPr lang="en-US" sz="2800" b="1" i="0" dirty="0">
                <a:solidFill>
                  <a:srgbClr val="FF0000"/>
                </a:solidFill>
                <a:effectLst/>
                <a:latin typeface="system-ui"/>
              </a:rPr>
              <a:t>2 Timothy 3:16-17 (NIV)</a:t>
            </a:r>
          </a:p>
          <a:p>
            <a:r>
              <a:rPr lang="en-US" sz="2800" b="0" i="0" dirty="0">
                <a:solidFill>
                  <a:srgbClr val="000000"/>
                </a:solidFill>
                <a:effectLst/>
                <a:latin typeface="system-ui"/>
              </a:rPr>
              <a:t>All Scripture is God-breathed and is useful for teaching, rebuking, correcting and training in righteousness, </a:t>
            </a:r>
            <a:r>
              <a:rPr lang="en-US" sz="2800" b="1" i="0" baseline="30000" dirty="0">
                <a:solidFill>
                  <a:srgbClr val="000000"/>
                </a:solidFill>
                <a:effectLst/>
                <a:latin typeface="system-ui"/>
              </a:rPr>
              <a:t>17 </a:t>
            </a:r>
            <a:r>
              <a:rPr lang="en-US" sz="2800" b="0" i="0" dirty="0">
                <a:solidFill>
                  <a:srgbClr val="000000"/>
                </a:solidFill>
                <a:effectLst/>
                <a:latin typeface="system-ui"/>
              </a:rPr>
              <a:t>so that the servant of God may be thoroughly equipped for every good work.</a:t>
            </a:r>
            <a:endParaRPr lang="en-US" sz="2800" dirty="0"/>
          </a:p>
        </p:txBody>
      </p:sp>
      <p:sp>
        <p:nvSpPr>
          <p:cNvPr id="7" name="TextBox 6">
            <a:extLst>
              <a:ext uri="{FF2B5EF4-FFF2-40B4-BE49-F238E27FC236}">
                <a16:creationId xmlns:a16="http://schemas.microsoft.com/office/drawing/2014/main" id="{288958DF-824A-D3A3-C06E-5037B6D7ADD1}"/>
              </a:ext>
            </a:extLst>
          </p:cNvPr>
          <p:cNvSpPr txBox="1"/>
          <p:nvPr/>
        </p:nvSpPr>
        <p:spPr>
          <a:xfrm>
            <a:off x="5938346" y="2036346"/>
            <a:ext cx="6169572" cy="4832092"/>
          </a:xfrm>
          <a:prstGeom prst="rect">
            <a:avLst/>
          </a:prstGeom>
          <a:noFill/>
        </p:spPr>
        <p:txBody>
          <a:bodyPr wrap="square">
            <a:spAutoFit/>
          </a:bodyPr>
          <a:lstStyle/>
          <a:p>
            <a:r>
              <a:rPr lang="en-US" sz="2800" b="1" i="0" dirty="0">
                <a:solidFill>
                  <a:srgbClr val="FF0000"/>
                </a:solidFill>
                <a:effectLst/>
                <a:latin typeface="system-ui"/>
              </a:rPr>
              <a:t>Exodus 34:27-28 (NIV)</a:t>
            </a:r>
          </a:p>
          <a:p>
            <a:r>
              <a:rPr lang="en-US" sz="2800" b="0" i="0" dirty="0">
                <a:solidFill>
                  <a:srgbClr val="000000"/>
                </a:solidFill>
                <a:effectLst/>
                <a:latin typeface="system-ui"/>
              </a:rPr>
              <a:t>Then the </a:t>
            </a:r>
            <a:r>
              <a:rPr lang="en-US" sz="2800" b="0" i="0" cap="small" dirty="0">
                <a:solidFill>
                  <a:srgbClr val="000000"/>
                </a:solidFill>
                <a:effectLst/>
                <a:latin typeface="system-ui"/>
              </a:rPr>
              <a:t>Lord</a:t>
            </a:r>
            <a:r>
              <a:rPr lang="en-US" sz="2800" b="0" i="0" dirty="0">
                <a:solidFill>
                  <a:srgbClr val="000000"/>
                </a:solidFill>
                <a:effectLst/>
                <a:latin typeface="system-ui"/>
              </a:rPr>
              <a:t> said to Moses, “Write down these words, for in accordance with these words I have made a covenant with you and with Israel.” </a:t>
            </a:r>
            <a:r>
              <a:rPr lang="en-US" sz="2800" b="1" i="0" baseline="30000" dirty="0">
                <a:solidFill>
                  <a:srgbClr val="000000"/>
                </a:solidFill>
                <a:effectLst/>
                <a:latin typeface="system-ui"/>
              </a:rPr>
              <a:t>28 </a:t>
            </a:r>
            <a:r>
              <a:rPr lang="en-US" sz="2800" b="0" i="0" dirty="0">
                <a:solidFill>
                  <a:srgbClr val="000000"/>
                </a:solidFill>
                <a:effectLst/>
                <a:latin typeface="system-ui"/>
              </a:rPr>
              <a:t>Moses was there with the </a:t>
            </a:r>
            <a:r>
              <a:rPr lang="en-US" sz="2800" b="0" i="0" cap="small" dirty="0">
                <a:solidFill>
                  <a:srgbClr val="000000"/>
                </a:solidFill>
                <a:effectLst/>
                <a:latin typeface="system-ui"/>
              </a:rPr>
              <a:t>Lord</a:t>
            </a:r>
            <a:r>
              <a:rPr lang="en-US" sz="2800" b="0" i="0" dirty="0">
                <a:solidFill>
                  <a:srgbClr val="000000"/>
                </a:solidFill>
                <a:effectLst/>
                <a:latin typeface="system-ui"/>
              </a:rPr>
              <a:t> forty days and forty nights without eating bread or drinking water. And he wrote on the tablets the words of the covenant—the Ten Commandments.</a:t>
            </a:r>
            <a:endParaRPr lang="en-US" sz="2800" dirty="0"/>
          </a:p>
        </p:txBody>
      </p:sp>
      <p:sp>
        <p:nvSpPr>
          <p:cNvPr id="9" name="TextBox 8">
            <a:extLst>
              <a:ext uri="{FF2B5EF4-FFF2-40B4-BE49-F238E27FC236}">
                <a16:creationId xmlns:a16="http://schemas.microsoft.com/office/drawing/2014/main" id="{B6F099B9-654F-0B39-58FD-BFE5069FAA20}"/>
              </a:ext>
            </a:extLst>
          </p:cNvPr>
          <p:cNvSpPr txBox="1"/>
          <p:nvPr/>
        </p:nvSpPr>
        <p:spPr>
          <a:xfrm>
            <a:off x="0" y="615388"/>
            <a:ext cx="10720551" cy="1077218"/>
          </a:xfrm>
          <a:prstGeom prst="rect">
            <a:avLst/>
          </a:prstGeom>
          <a:noFill/>
        </p:spPr>
        <p:txBody>
          <a:bodyPr wrap="square">
            <a:spAutoFit/>
          </a:bodyPr>
          <a:lstStyle/>
          <a:p>
            <a:pPr marR="0" lvl="1">
              <a:tabLst>
                <a:tab pos="746760" algn="l"/>
              </a:tabLst>
            </a:pPr>
            <a:r>
              <a:rPr lang="en-US" sz="3200" dirty="0">
                <a:solidFill>
                  <a:srgbClr val="C00000"/>
                </a:solidFill>
                <a:effectLst/>
                <a:latin typeface="Times New Roman" panose="02020603050405020304" pitchFamily="18" charset="0"/>
                <a:ea typeface="Times New Roman" panose="02020603050405020304" pitchFamily="18" charset="0"/>
              </a:rPr>
              <a:t>1.3. The Bible is a revelation </a:t>
            </a:r>
          </a:p>
          <a:p>
            <a:pPr marR="0" lvl="1">
              <a:tabLst>
                <a:tab pos="746760" algn="l"/>
              </a:tabLst>
            </a:pPr>
            <a:r>
              <a:rPr lang="en-US" sz="3200" dirty="0">
                <a:solidFill>
                  <a:srgbClr val="C00000"/>
                </a:solidFill>
                <a:latin typeface="Times New Roman" panose="02020603050405020304" pitchFamily="18" charset="0"/>
                <a:ea typeface="Times New Roman" panose="02020603050405020304" pitchFamily="18" charset="0"/>
              </a:rPr>
              <a:t>       </a:t>
            </a:r>
            <a:r>
              <a:rPr lang="en-US" sz="3200" dirty="0">
                <a:solidFill>
                  <a:srgbClr val="C00000"/>
                </a:solidFill>
                <a:effectLst/>
                <a:latin typeface="Times New Roman" panose="02020603050405020304" pitchFamily="18" charset="0"/>
                <a:ea typeface="Times New Roman" panose="02020603050405020304" pitchFamily="18" charset="0"/>
              </a:rPr>
              <a:t>given by the inspiration of God.</a:t>
            </a:r>
          </a:p>
        </p:txBody>
      </p:sp>
    </p:spTree>
    <p:extLst>
      <p:ext uri="{BB962C8B-B14F-4D97-AF65-F5344CB8AC3E}">
        <p14:creationId xmlns:p14="http://schemas.microsoft.com/office/powerpoint/2010/main" val="408384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70A71-70D8-61E2-A661-A1BB87B2E0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256A80-71A6-4ED4-0D53-45BDDC2C94BE}"/>
              </a:ext>
            </a:extLst>
          </p:cNvPr>
          <p:cNvPicPr>
            <a:picLocks noChangeAspect="1"/>
          </p:cNvPicPr>
          <p:nvPr/>
        </p:nvPicPr>
        <p:blipFill>
          <a:blip r:embed="rId2"/>
          <a:stretch>
            <a:fillRect/>
          </a:stretch>
        </p:blipFill>
        <p:spPr>
          <a:xfrm>
            <a:off x="0" y="0"/>
            <a:ext cx="12192000" cy="6918934"/>
          </a:xfrm>
          <a:prstGeom prst="rect">
            <a:avLst/>
          </a:prstGeom>
        </p:spPr>
      </p:pic>
      <p:sp>
        <p:nvSpPr>
          <p:cNvPr id="5" name="TextBox 4">
            <a:extLst>
              <a:ext uri="{FF2B5EF4-FFF2-40B4-BE49-F238E27FC236}">
                <a16:creationId xmlns:a16="http://schemas.microsoft.com/office/drawing/2014/main" id="{7D384F11-2485-436A-EDB2-2A10CBC2F3D3}"/>
              </a:ext>
            </a:extLst>
          </p:cNvPr>
          <p:cNvSpPr txBox="1"/>
          <p:nvPr/>
        </p:nvSpPr>
        <p:spPr>
          <a:xfrm>
            <a:off x="73573" y="2027762"/>
            <a:ext cx="4062247" cy="1815882"/>
          </a:xfrm>
          <a:prstGeom prst="rect">
            <a:avLst/>
          </a:prstGeom>
          <a:noFill/>
        </p:spPr>
        <p:txBody>
          <a:bodyPr wrap="square">
            <a:spAutoFit/>
          </a:bodyPr>
          <a:lstStyle/>
          <a:p>
            <a:pPr marR="0" lvl="1">
              <a:tabLst>
                <a:tab pos="746760" algn="l"/>
              </a:tabLst>
            </a:pPr>
            <a:r>
              <a:rPr lang="en-US" sz="2800" dirty="0">
                <a:effectLst/>
                <a:latin typeface="Times New Roman" panose="02020603050405020304" pitchFamily="18" charset="0"/>
                <a:ea typeface="Times New Roman" panose="02020603050405020304" pitchFamily="18" charset="0"/>
              </a:rPr>
              <a:t>1.3. The Bible is a</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revelation</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given by the</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inspiration of God.</a:t>
            </a:r>
          </a:p>
        </p:txBody>
      </p:sp>
      <p:sp>
        <p:nvSpPr>
          <p:cNvPr id="7" name="TextBox 6">
            <a:extLst>
              <a:ext uri="{FF2B5EF4-FFF2-40B4-BE49-F238E27FC236}">
                <a16:creationId xmlns:a16="http://schemas.microsoft.com/office/drawing/2014/main" id="{CCEF74CC-30CC-755B-97B1-F168D3A92D53}"/>
              </a:ext>
            </a:extLst>
          </p:cNvPr>
          <p:cNvSpPr txBox="1"/>
          <p:nvPr/>
        </p:nvSpPr>
        <p:spPr>
          <a:xfrm>
            <a:off x="5291958" y="820257"/>
            <a:ext cx="6169572" cy="5262979"/>
          </a:xfrm>
          <a:prstGeom prst="rect">
            <a:avLst/>
          </a:prstGeom>
          <a:noFill/>
        </p:spPr>
        <p:txBody>
          <a:bodyPr wrap="square">
            <a:spAutoFit/>
          </a:bodyPr>
          <a:lstStyle/>
          <a:p>
            <a:r>
              <a:rPr lang="en-US" sz="2800" dirty="0">
                <a:solidFill>
                  <a:srgbClr val="C00000"/>
                </a:solidFill>
                <a:effectLst/>
                <a:latin typeface="Times New Roman" panose="02020603050405020304" pitchFamily="18" charset="0"/>
                <a:ea typeface="Times New Roman" panose="02020603050405020304" pitchFamily="18" charset="0"/>
              </a:rPr>
              <a:t>The Bible is verbally inspired.  </a:t>
            </a:r>
          </a:p>
          <a:p>
            <a:r>
              <a:rPr lang="en-US" sz="2800" dirty="0">
                <a:effectLst/>
                <a:latin typeface="Times New Roman" panose="02020603050405020304" pitchFamily="18" charset="0"/>
                <a:ea typeface="Times New Roman" panose="02020603050405020304" pitchFamily="18" charset="0"/>
              </a:rPr>
              <a:t>The very words used by the writers in the original text were inspired by God.  The Christian claim for inspiration is not on the translations but on the original text only.</a:t>
            </a:r>
          </a:p>
          <a:p>
            <a:endParaRPr lang="en-US" sz="2800" dirty="0">
              <a:latin typeface="Times New Roman" panose="02020603050405020304" pitchFamily="18" charset="0"/>
              <a:ea typeface="Times New Roman" panose="02020603050405020304" pitchFamily="18" charset="0"/>
            </a:endParaRPr>
          </a:p>
          <a:p>
            <a:r>
              <a:rPr lang="en-US" sz="2800" dirty="0">
                <a:solidFill>
                  <a:srgbClr val="C00000"/>
                </a:solidFill>
                <a:latin typeface="Times New Roman" panose="02020603050405020304" pitchFamily="18" charset="0"/>
                <a:ea typeface="Times New Roman" panose="02020603050405020304" pitchFamily="18" charset="0"/>
              </a:rPr>
              <a:t>1 Corinthians 2:13 (NIV)</a:t>
            </a:r>
          </a:p>
          <a:p>
            <a:r>
              <a:rPr lang="en-US" sz="2800" dirty="0">
                <a:latin typeface="Times New Roman" panose="02020603050405020304" pitchFamily="18" charset="0"/>
                <a:ea typeface="Times New Roman" panose="02020603050405020304" pitchFamily="18" charset="0"/>
              </a:rPr>
              <a:t>This is what we speak, not in words taught us by human wisdom but in words taught by the Spirit, explaining spiritual realities with Spirit-taught words</a:t>
            </a:r>
          </a:p>
        </p:txBody>
      </p:sp>
    </p:spTree>
    <p:extLst>
      <p:ext uri="{BB962C8B-B14F-4D97-AF65-F5344CB8AC3E}">
        <p14:creationId xmlns:p14="http://schemas.microsoft.com/office/powerpoint/2010/main" val="6030182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F3C56B-E4EB-327C-D95F-DAAE369BE07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3FFF48A-EFFD-29F3-0C5B-FD0A16FAA2BB}"/>
              </a:ext>
            </a:extLst>
          </p:cNvPr>
          <p:cNvPicPr>
            <a:picLocks noChangeAspect="1"/>
          </p:cNvPicPr>
          <p:nvPr/>
        </p:nvPicPr>
        <p:blipFill>
          <a:blip r:embed="rId3"/>
          <a:stretch>
            <a:fillRect/>
          </a:stretch>
        </p:blipFill>
        <p:spPr>
          <a:xfrm>
            <a:off x="0" y="0"/>
            <a:ext cx="12192000" cy="6918934"/>
          </a:xfrm>
          <a:prstGeom prst="rect">
            <a:avLst/>
          </a:prstGeom>
        </p:spPr>
      </p:pic>
      <p:sp>
        <p:nvSpPr>
          <p:cNvPr id="5" name="TextBox 4">
            <a:extLst>
              <a:ext uri="{FF2B5EF4-FFF2-40B4-BE49-F238E27FC236}">
                <a16:creationId xmlns:a16="http://schemas.microsoft.com/office/drawing/2014/main" id="{375CADDE-59E6-38F7-6716-E06F91AE5462}"/>
              </a:ext>
            </a:extLst>
          </p:cNvPr>
          <p:cNvSpPr txBox="1"/>
          <p:nvPr/>
        </p:nvSpPr>
        <p:spPr>
          <a:xfrm>
            <a:off x="73573" y="2027762"/>
            <a:ext cx="4062247" cy="1815882"/>
          </a:xfrm>
          <a:prstGeom prst="rect">
            <a:avLst/>
          </a:prstGeom>
          <a:noFill/>
        </p:spPr>
        <p:txBody>
          <a:bodyPr wrap="square">
            <a:spAutoFit/>
          </a:bodyPr>
          <a:lstStyle/>
          <a:p>
            <a:pPr marR="0" lvl="1">
              <a:tabLst>
                <a:tab pos="746760" algn="l"/>
              </a:tabLst>
            </a:pPr>
            <a:r>
              <a:rPr lang="en-US" sz="2800" dirty="0">
                <a:effectLst/>
                <a:latin typeface="Times New Roman" panose="02020603050405020304" pitchFamily="18" charset="0"/>
                <a:ea typeface="Times New Roman" panose="02020603050405020304" pitchFamily="18" charset="0"/>
              </a:rPr>
              <a:t>1.3. The Bible is a</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revelation</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given by the</a:t>
            </a:r>
          </a:p>
          <a:p>
            <a:pPr marR="0" lvl="1">
              <a:tabLst>
                <a:tab pos="746760" algn="l"/>
              </a:tabLst>
            </a:pPr>
            <a:r>
              <a:rPr lang="en-US" sz="2800" dirty="0">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 inspiration of God.</a:t>
            </a:r>
          </a:p>
        </p:txBody>
      </p:sp>
      <p:sp>
        <p:nvSpPr>
          <p:cNvPr id="7" name="TextBox 6">
            <a:extLst>
              <a:ext uri="{FF2B5EF4-FFF2-40B4-BE49-F238E27FC236}">
                <a16:creationId xmlns:a16="http://schemas.microsoft.com/office/drawing/2014/main" id="{EE679404-9A26-EEB5-6FD9-7DE38CA084FC}"/>
              </a:ext>
            </a:extLst>
          </p:cNvPr>
          <p:cNvSpPr txBox="1"/>
          <p:nvPr/>
        </p:nvSpPr>
        <p:spPr>
          <a:xfrm>
            <a:off x="5291957" y="820257"/>
            <a:ext cx="6826469" cy="5693866"/>
          </a:xfrm>
          <a:prstGeom prst="rect">
            <a:avLst/>
          </a:prstGeom>
          <a:noFill/>
        </p:spPr>
        <p:txBody>
          <a:bodyPr wrap="square">
            <a:spAutoFit/>
          </a:bodyPr>
          <a:lstStyle/>
          <a:p>
            <a:r>
              <a:rPr lang="en-US" sz="2800" dirty="0">
                <a:solidFill>
                  <a:srgbClr val="C00000"/>
                </a:solidFill>
                <a:effectLst/>
                <a:latin typeface="Times New Roman" panose="02020603050405020304" pitchFamily="18" charset="0"/>
                <a:ea typeface="Times New Roman" panose="02020603050405020304" pitchFamily="18" charset="0"/>
              </a:rPr>
              <a:t>The Bible is dually authored.  </a:t>
            </a:r>
          </a:p>
          <a:p>
            <a:r>
              <a:rPr lang="en-US" sz="2800" dirty="0">
                <a:effectLst/>
                <a:latin typeface="Times New Roman" panose="02020603050405020304" pitchFamily="18" charset="0"/>
                <a:ea typeface="Times New Roman" panose="02020603050405020304" pitchFamily="18" charset="0"/>
              </a:rPr>
              <a:t>The process of inspiration as given by God was not a mechanical one.  God spoke to and through the authors without violating their personalities, backgrounds and experience but instead fully utilizing them to convey a distinct divine message.</a:t>
            </a:r>
          </a:p>
          <a:p>
            <a:endParaRPr lang="en-US" sz="2800" dirty="0">
              <a:latin typeface="Times New Roman" panose="02020603050405020304" pitchFamily="18" charset="0"/>
              <a:ea typeface="Times New Roman" panose="02020603050405020304" pitchFamily="18" charset="0"/>
            </a:endParaRPr>
          </a:p>
          <a:p>
            <a:r>
              <a:rPr lang="en-US" sz="2800" dirty="0">
                <a:effectLst/>
                <a:latin typeface="Times New Roman" panose="02020603050405020304" pitchFamily="18" charset="0"/>
                <a:ea typeface="Times New Roman" panose="02020603050405020304" pitchFamily="18" charset="0"/>
              </a:rPr>
              <a:t>The messenger is often a part of the message himself.  Examples of these are Hosea, a prophet of God's love; Amos, a prophet of God's justice; Paul, an apostle of grace and faith; Peter, an apostle of hope.</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75312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8741E-43FE-4900-9526-236C33F3F0E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0562FB3-F7B0-E28A-F7E9-9F1814D147D8}"/>
              </a:ext>
            </a:extLst>
          </p:cNvPr>
          <p:cNvPicPr>
            <a:picLocks noChangeAspect="1"/>
          </p:cNvPicPr>
          <p:nvPr/>
        </p:nvPicPr>
        <p:blipFill>
          <a:blip r:embed="rId3"/>
          <a:stretch>
            <a:fillRect/>
          </a:stretch>
        </p:blipFill>
        <p:spPr>
          <a:xfrm>
            <a:off x="-15768" y="-89933"/>
            <a:ext cx="12207768" cy="6947933"/>
          </a:xfrm>
          <a:prstGeom prst="rect">
            <a:avLst/>
          </a:prstGeom>
        </p:spPr>
      </p:pic>
      <p:sp>
        <p:nvSpPr>
          <p:cNvPr id="4" name="TextBox 3">
            <a:extLst>
              <a:ext uri="{FF2B5EF4-FFF2-40B4-BE49-F238E27FC236}">
                <a16:creationId xmlns:a16="http://schemas.microsoft.com/office/drawing/2014/main" id="{2EE67A46-C67F-19BA-3198-5662003A8388}"/>
              </a:ext>
            </a:extLst>
          </p:cNvPr>
          <p:cNvSpPr txBox="1"/>
          <p:nvPr/>
        </p:nvSpPr>
        <p:spPr>
          <a:xfrm>
            <a:off x="-15768" y="884704"/>
            <a:ext cx="4845269" cy="1569660"/>
          </a:xfrm>
          <a:prstGeom prst="rect">
            <a:avLst/>
          </a:prstGeom>
          <a:noFill/>
        </p:spPr>
        <p:txBody>
          <a:bodyPr wrap="square">
            <a:spAutoFit/>
          </a:bodyPr>
          <a:lstStyle/>
          <a:p>
            <a:pPr marL="457200" marR="0"/>
            <a:r>
              <a:rPr lang="en-US" sz="3200" dirty="0">
                <a:effectLst/>
                <a:latin typeface="Times New Roman" panose="02020603050405020304" pitchFamily="18" charset="0"/>
                <a:ea typeface="Times New Roman" panose="02020603050405020304" pitchFamily="18" charset="0"/>
              </a:rPr>
              <a:t>1.4  The Bible has the</a:t>
            </a:r>
          </a:p>
          <a:p>
            <a:pPr marL="457200" marR="0"/>
            <a:r>
              <a:rPr lang="en-US" sz="3200" dirty="0">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 authority of the Word</a:t>
            </a:r>
          </a:p>
          <a:p>
            <a:pPr marL="457200" marR="0"/>
            <a:r>
              <a:rPr lang="en-US" sz="3200" dirty="0">
                <a:latin typeface="Times New Roman" panose="02020603050405020304" pitchFamily="18" charset="0"/>
                <a:ea typeface="Times New Roman" panose="02020603050405020304" pitchFamily="18" charset="0"/>
              </a:rPr>
              <a:t>      </a:t>
            </a:r>
            <a:r>
              <a:rPr lang="en-US" sz="3200" dirty="0">
                <a:effectLst/>
                <a:latin typeface="Times New Roman" panose="02020603050405020304" pitchFamily="18" charset="0"/>
                <a:ea typeface="Times New Roman" panose="02020603050405020304" pitchFamily="18" charset="0"/>
              </a:rPr>
              <a:t> of God.</a:t>
            </a:r>
          </a:p>
        </p:txBody>
      </p:sp>
      <p:sp>
        <p:nvSpPr>
          <p:cNvPr id="6" name="TextBox 5">
            <a:extLst>
              <a:ext uri="{FF2B5EF4-FFF2-40B4-BE49-F238E27FC236}">
                <a16:creationId xmlns:a16="http://schemas.microsoft.com/office/drawing/2014/main" id="{6D3022A6-765A-6235-8DC8-02915D2A1FA0}"/>
              </a:ext>
            </a:extLst>
          </p:cNvPr>
          <p:cNvSpPr txBox="1"/>
          <p:nvPr/>
        </p:nvSpPr>
        <p:spPr>
          <a:xfrm>
            <a:off x="5339255" y="321656"/>
            <a:ext cx="6285186" cy="6124754"/>
          </a:xfrm>
          <a:prstGeom prst="rect">
            <a:avLst/>
          </a:prstGeom>
          <a:noFill/>
        </p:spPr>
        <p:txBody>
          <a:bodyPr wrap="square">
            <a:spAutoFit/>
          </a:bodyPr>
          <a:lstStyle/>
          <a:p>
            <a:pPr marL="685800" marR="0"/>
            <a:endParaRPr lang="en-US" sz="2800" dirty="0">
              <a:latin typeface="Times New Roman" panose="02020603050405020304" pitchFamily="18" charset="0"/>
              <a:ea typeface="Times New Roman" panose="02020603050405020304" pitchFamily="18" charset="0"/>
            </a:endParaRPr>
          </a:p>
          <a:p>
            <a:pPr marL="685800" marR="0"/>
            <a:r>
              <a:rPr lang="en-US" sz="2800" dirty="0">
                <a:effectLst/>
                <a:latin typeface="Times New Roman" panose="02020603050405020304" pitchFamily="18" charset="0"/>
                <a:ea typeface="Times New Roman" panose="02020603050405020304" pitchFamily="18" charset="0"/>
              </a:rPr>
              <a:t>Every word is only as authoritative as the person who spoke it.  If the Bible is a revelation given by the inspiration of God, then it carries the authority of God.</a:t>
            </a:r>
          </a:p>
          <a:p>
            <a:pPr marL="685800" marR="0"/>
            <a:endParaRPr lang="en-US" sz="2800" dirty="0">
              <a:latin typeface="Times New Roman" panose="02020603050405020304" pitchFamily="18" charset="0"/>
              <a:ea typeface="Times New Roman" panose="02020603050405020304" pitchFamily="18" charset="0"/>
            </a:endParaRPr>
          </a:p>
          <a:p>
            <a:pPr marL="685800" marR="0"/>
            <a:r>
              <a:rPr lang="en-US" sz="2800" dirty="0">
                <a:effectLst/>
                <a:latin typeface="Times New Roman" panose="02020603050405020304" pitchFamily="18" charset="0"/>
                <a:ea typeface="Times New Roman" panose="02020603050405020304" pitchFamily="18" charset="0"/>
              </a:rPr>
              <a:t>If God is who He is as described in the Bible, then respect for the Bible directly reflects respect for God and vice versa.  Everyone then who claims to believe in God is subject to the authority of God's Word, the Bible.</a:t>
            </a:r>
          </a:p>
        </p:txBody>
      </p:sp>
      <p:sp>
        <p:nvSpPr>
          <p:cNvPr id="8" name="TextBox 7">
            <a:extLst>
              <a:ext uri="{FF2B5EF4-FFF2-40B4-BE49-F238E27FC236}">
                <a16:creationId xmlns:a16="http://schemas.microsoft.com/office/drawing/2014/main" id="{00E1950A-B0BE-F0B6-00CC-22D14DD97CFE}"/>
              </a:ext>
            </a:extLst>
          </p:cNvPr>
          <p:cNvSpPr txBox="1"/>
          <p:nvPr/>
        </p:nvSpPr>
        <p:spPr>
          <a:xfrm>
            <a:off x="-168166" y="3429000"/>
            <a:ext cx="4771696" cy="2246769"/>
          </a:xfrm>
          <a:prstGeom prst="rect">
            <a:avLst/>
          </a:prstGeom>
          <a:noFill/>
        </p:spPr>
        <p:txBody>
          <a:bodyPr wrap="square">
            <a:spAutoFit/>
          </a:bodyPr>
          <a:lstStyle/>
          <a:p>
            <a:pPr marL="685800" marR="0"/>
            <a:r>
              <a:rPr lang="en-US" sz="2800" dirty="0">
                <a:effectLst/>
                <a:latin typeface="Times New Roman" panose="02020603050405020304" pitchFamily="18" charset="0"/>
                <a:ea typeface="Times New Roman" panose="02020603050405020304" pitchFamily="18" charset="0"/>
              </a:rPr>
              <a:t>Authority here means the power or the weight which inheres the Scriptures because of what it is, the Word of God.  </a:t>
            </a:r>
          </a:p>
        </p:txBody>
      </p:sp>
    </p:spTree>
    <p:extLst>
      <p:ext uri="{BB962C8B-B14F-4D97-AF65-F5344CB8AC3E}">
        <p14:creationId xmlns:p14="http://schemas.microsoft.com/office/powerpoint/2010/main" val="2885689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F78B1-DED6-33CE-F68B-B2DFCE38C0C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9EBEA5-C83A-2A9B-4AB4-8AEF8F431291}"/>
              </a:ext>
            </a:extLst>
          </p:cNvPr>
          <p:cNvPicPr>
            <a:picLocks noChangeAspect="1"/>
          </p:cNvPicPr>
          <p:nvPr/>
        </p:nvPicPr>
        <p:blipFill>
          <a:blip r:embed="rId2"/>
          <a:stretch>
            <a:fillRect/>
          </a:stretch>
        </p:blipFill>
        <p:spPr>
          <a:xfrm>
            <a:off x="0" y="0"/>
            <a:ext cx="12260638" cy="6858000"/>
          </a:xfrm>
          <a:prstGeom prst="rect">
            <a:avLst/>
          </a:prstGeom>
        </p:spPr>
      </p:pic>
      <p:sp>
        <p:nvSpPr>
          <p:cNvPr id="5" name="TextBox 4">
            <a:extLst>
              <a:ext uri="{FF2B5EF4-FFF2-40B4-BE49-F238E27FC236}">
                <a16:creationId xmlns:a16="http://schemas.microsoft.com/office/drawing/2014/main" id="{FD21DE0B-D84E-FFF4-D61B-9423CF9B297D}"/>
              </a:ext>
            </a:extLst>
          </p:cNvPr>
          <p:cNvSpPr txBox="1"/>
          <p:nvPr/>
        </p:nvSpPr>
        <p:spPr>
          <a:xfrm>
            <a:off x="2623644" y="1952324"/>
            <a:ext cx="6944710" cy="954107"/>
          </a:xfrm>
          <a:prstGeom prst="rect">
            <a:avLst/>
          </a:prstGeom>
          <a:noFill/>
        </p:spPr>
        <p:txBody>
          <a:bodyPr wrap="square">
            <a:spAutoFit/>
          </a:bodyPr>
          <a:lstStyle/>
          <a:p>
            <a:pPr marL="514350" indent="-514350">
              <a:buAutoNum type="arabicPeriod" startAt="2"/>
            </a:pPr>
            <a:r>
              <a:rPr lang="en-US" sz="2800" dirty="0">
                <a:effectLst/>
                <a:latin typeface="Times New Roman" panose="02020603050405020304" pitchFamily="18" charset="0"/>
                <a:ea typeface="Times New Roman" panose="02020603050405020304" pitchFamily="18" charset="0"/>
              </a:rPr>
              <a:t>ARGUMENTS TO THE AUTHORITY OF</a:t>
            </a:r>
          </a:p>
          <a:p>
            <a:r>
              <a:rPr lang="en-US" sz="2800" dirty="0">
                <a:effectLst/>
                <a:latin typeface="Times New Roman" panose="02020603050405020304" pitchFamily="18" charset="0"/>
                <a:ea typeface="Times New Roman" panose="02020603050405020304" pitchFamily="18" charset="0"/>
              </a:rPr>
              <a:t>                   THE SCRIPTURES</a:t>
            </a:r>
            <a:endParaRPr lang="en-US" sz="2800" dirty="0"/>
          </a:p>
        </p:txBody>
      </p:sp>
      <p:sp>
        <p:nvSpPr>
          <p:cNvPr id="7" name="TextBox 6">
            <a:extLst>
              <a:ext uri="{FF2B5EF4-FFF2-40B4-BE49-F238E27FC236}">
                <a16:creationId xmlns:a16="http://schemas.microsoft.com/office/drawing/2014/main" id="{7994B276-880D-3D75-0C60-996A7EABF113}"/>
              </a:ext>
            </a:extLst>
          </p:cNvPr>
          <p:cNvSpPr txBox="1"/>
          <p:nvPr/>
        </p:nvSpPr>
        <p:spPr>
          <a:xfrm>
            <a:off x="2508030" y="3429000"/>
            <a:ext cx="7361184" cy="1384995"/>
          </a:xfrm>
          <a:prstGeom prst="rect">
            <a:avLst/>
          </a:prstGeom>
          <a:noFill/>
        </p:spPr>
        <p:txBody>
          <a:bodyPr wrap="square">
            <a:spAutoFit/>
          </a:bodyPr>
          <a:lstStyle/>
          <a:p>
            <a:pPr marR="0" lvl="1">
              <a:tabLst>
                <a:tab pos="914400" algn="l"/>
              </a:tabLst>
            </a:pPr>
            <a:r>
              <a:rPr lang="en-US" sz="2800" dirty="0">
                <a:solidFill>
                  <a:srgbClr val="C00000"/>
                </a:solidFill>
                <a:effectLst/>
                <a:latin typeface="Times New Roman" panose="02020603050405020304" pitchFamily="18" charset="0"/>
                <a:ea typeface="Times New Roman" panose="02020603050405020304" pitchFamily="18" charset="0"/>
              </a:rPr>
              <a:t>2.1.  The historic churches have consistently</a:t>
            </a:r>
          </a:p>
          <a:p>
            <a:pPr marR="0" lvl="1">
              <a:tabLst>
                <a:tab pos="914400" algn="l"/>
              </a:tabLst>
            </a:pPr>
            <a:r>
              <a:rPr lang="en-US" sz="2800" dirty="0">
                <a:solidFill>
                  <a:srgbClr val="C00000"/>
                </a:solidFill>
                <a:latin typeface="Times New Roman" panose="02020603050405020304" pitchFamily="18" charset="0"/>
                <a:ea typeface="Times New Roman" panose="02020603050405020304" pitchFamily="18" charset="0"/>
              </a:rPr>
              <a:t>       </a:t>
            </a:r>
            <a:r>
              <a:rPr lang="en-US" sz="2800" dirty="0">
                <a:solidFill>
                  <a:srgbClr val="C00000"/>
                </a:solidFill>
                <a:effectLst/>
                <a:latin typeface="Times New Roman" panose="02020603050405020304" pitchFamily="18" charset="0"/>
                <a:ea typeface="Times New Roman" panose="02020603050405020304" pitchFamily="18" charset="0"/>
              </a:rPr>
              <a:t> maintained and defended the divine origin</a:t>
            </a:r>
          </a:p>
          <a:p>
            <a:pPr marR="0" lvl="1">
              <a:tabLst>
                <a:tab pos="914400" algn="l"/>
              </a:tabLst>
            </a:pPr>
            <a:r>
              <a:rPr lang="en-US" sz="2800" dirty="0">
                <a:solidFill>
                  <a:srgbClr val="C00000"/>
                </a:solidFill>
                <a:latin typeface="Times New Roman" panose="02020603050405020304" pitchFamily="18" charset="0"/>
                <a:ea typeface="Times New Roman" panose="02020603050405020304" pitchFamily="18" charset="0"/>
              </a:rPr>
              <a:t>       </a:t>
            </a:r>
            <a:r>
              <a:rPr lang="en-US" sz="2800" dirty="0">
                <a:solidFill>
                  <a:srgbClr val="C00000"/>
                </a:solidFill>
                <a:effectLst/>
                <a:latin typeface="Times New Roman" panose="02020603050405020304" pitchFamily="18" charset="0"/>
                <a:ea typeface="Times New Roman" panose="02020603050405020304" pitchFamily="18" charset="0"/>
              </a:rPr>
              <a:t> of the Scriptures.</a:t>
            </a:r>
          </a:p>
        </p:txBody>
      </p:sp>
    </p:spTree>
    <p:extLst>
      <p:ext uri="{BB962C8B-B14F-4D97-AF65-F5344CB8AC3E}">
        <p14:creationId xmlns:p14="http://schemas.microsoft.com/office/powerpoint/2010/main" val="38650515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561</TotalTime>
  <Words>2515</Words>
  <Application>Microsoft Office PowerPoint</Application>
  <PresentationFormat>Widescreen</PresentationFormat>
  <Paragraphs>207</Paragraphs>
  <Slides>24</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24</vt:i4>
      </vt:variant>
    </vt:vector>
  </HeadingPairs>
  <TitlesOfParts>
    <vt:vector size="35" baseType="lpstr">
      <vt:lpstr>Arial</vt:lpstr>
      <vt:lpstr>Arial Narrow</vt:lpstr>
      <vt:lpstr>Calibri</vt:lpstr>
      <vt:lpstr>Calibri Light</vt:lpstr>
      <vt:lpstr>Mistral</vt:lpstr>
      <vt:lpstr>MV Boli</vt:lpstr>
      <vt:lpstr>Symbol</vt:lpstr>
      <vt:lpstr>system-ui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Ruel Rodriguez</dc:creator>
  <cp:lastModifiedBy>Ruel Rodriguez</cp:lastModifiedBy>
  <cp:revision>13</cp:revision>
  <dcterms:created xsi:type="dcterms:W3CDTF">2025-06-29T01:12:17Z</dcterms:created>
  <dcterms:modified xsi:type="dcterms:W3CDTF">2025-07-06T04:03:48Z</dcterms:modified>
</cp:coreProperties>
</file>